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7" r:id="rId2"/>
    <p:sldId id="302" r:id="rId3"/>
    <p:sldId id="264" r:id="rId4"/>
    <p:sldId id="303" r:id="rId5"/>
    <p:sldId id="304" r:id="rId6"/>
    <p:sldId id="293" r:id="rId7"/>
    <p:sldId id="258" r:id="rId8"/>
    <p:sldId id="260" r:id="rId9"/>
    <p:sldId id="294" r:id="rId10"/>
    <p:sldId id="269" r:id="rId11"/>
    <p:sldId id="305" r:id="rId12"/>
    <p:sldId id="306" r:id="rId13"/>
    <p:sldId id="308" r:id="rId14"/>
    <p:sldId id="259" r:id="rId15"/>
    <p:sldId id="312" r:id="rId16"/>
    <p:sldId id="295" r:id="rId17"/>
    <p:sldId id="273" r:id="rId18"/>
    <p:sldId id="274" r:id="rId19"/>
    <p:sldId id="271" r:id="rId20"/>
    <p:sldId id="311" r:id="rId21"/>
    <p:sldId id="297" r:id="rId22"/>
    <p:sldId id="265" r:id="rId23"/>
    <p:sldId id="278" r:id="rId24"/>
    <p:sldId id="285" r:id="rId25"/>
    <p:sldId id="279" r:id="rId26"/>
    <p:sldId id="286" r:id="rId27"/>
    <p:sldId id="309" r:id="rId28"/>
    <p:sldId id="280" r:id="rId29"/>
    <p:sldId id="287" r:id="rId30"/>
    <p:sldId id="281" r:id="rId31"/>
    <p:sldId id="289" r:id="rId32"/>
    <p:sldId id="288" r:id="rId33"/>
    <p:sldId id="315" r:id="rId34"/>
    <p:sldId id="298" r:id="rId35"/>
    <p:sldId id="266" r:id="rId36"/>
    <p:sldId id="282" r:id="rId37"/>
    <p:sldId id="310" r:id="rId38"/>
    <p:sldId id="299" r:id="rId39"/>
    <p:sldId id="300" r:id="rId40"/>
    <p:sldId id="276" r:id="rId41"/>
    <p:sldId id="313" r:id="rId42"/>
    <p:sldId id="283" r:id="rId43"/>
    <p:sldId id="31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6531" autoAdjust="0"/>
  </p:normalViewPr>
  <p:slideViewPr>
    <p:cSldViewPr snapToGrid="0">
      <p:cViewPr>
        <p:scale>
          <a:sx n="90" d="100"/>
          <a:sy n="90" d="100"/>
        </p:scale>
        <p:origin x="-1056" y="-8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emf"/><Relationship Id="rId2" Type="http://schemas.openxmlformats.org/officeDocument/2006/relationships/image" Target="../media/image4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E17BB5-A5A9-3841-9F50-F5F5CA771CAA}" type="datetimeFigureOut">
              <a:rPr lang="en-US" smtClean="0"/>
              <a:pPr/>
              <a:t>30/09/18</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77793E-D0DD-934D-8903-3CFEA307C5FB}" type="slidenum">
              <a:rPr lang="en-GB" smtClean="0"/>
              <a:pPr/>
              <a:t>‹#›</a:t>
            </a:fld>
            <a:endParaRPr lang="en-GB"/>
          </a:p>
        </p:txBody>
      </p:sp>
    </p:spTree>
    <p:extLst>
      <p:ext uri="{BB962C8B-B14F-4D97-AF65-F5344CB8AC3E}">
        <p14:creationId xmlns:p14="http://schemas.microsoft.com/office/powerpoint/2010/main" val="5869776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A77793E-D0DD-934D-8903-3CFEA307C5FB}" type="slidenum">
              <a:rPr lang="en-GB" smtClean="0"/>
              <a:pPr/>
              <a:t>2</a:t>
            </a:fld>
            <a:endParaRPr lang="en-GB"/>
          </a:p>
        </p:txBody>
      </p:sp>
    </p:spTree>
    <p:extLst>
      <p:ext uri="{BB962C8B-B14F-4D97-AF65-F5344CB8AC3E}">
        <p14:creationId xmlns:p14="http://schemas.microsoft.com/office/powerpoint/2010/main" val="2138733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Photos from the 2 pilot</a:t>
            </a:r>
            <a:r>
              <a:rPr lang="en-GB" baseline="0" dirty="0" smtClean="0"/>
              <a:t> schools that came to Epping for their ‘Lessons from Nature’ day. </a:t>
            </a:r>
            <a:endParaRPr lang="en-GB" dirty="0"/>
          </a:p>
        </p:txBody>
      </p:sp>
      <p:sp>
        <p:nvSpPr>
          <p:cNvPr id="4" name="Slide Number Placeholder 3"/>
          <p:cNvSpPr>
            <a:spLocks noGrp="1"/>
          </p:cNvSpPr>
          <p:nvPr>
            <p:ph type="sldNum" sz="quarter" idx="10"/>
          </p:nvPr>
        </p:nvSpPr>
        <p:spPr/>
        <p:txBody>
          <a:bodyPr/>
          <a:lstStyle/>
          <a:p>
            <a:fld id="{A880A0A8-3D0C-4960-9B80-74583046AE20}" type="slidenum">
              <a:rPr lang="en-GB" smtClean="0"/>
              <a:t>27</a:t>
            </a:fld>
            <a:endParaRPr lang="en-GB"/>
          </a:p>
        </p:txBody>
      </p:sp>
    </p:spTree>
    <p:extLst>
      <p:ext uri="{BB962C8B-B14F-4D97-AF65-F5344CB8AC3E}">
        <p14:creationId xmlns:p14="http://schemas.microsoft.com/office/powerpoint/2010/main" val="2190302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Please see website for more informational</a:t>
            </a:r>
          </a:p>
          <a:p>
            <a:pPr marL="0" marR="0" indent="0" algn="l" defTabSz="457200" rtl="0" eaLnBrk="1" fontAlgn="auto" latinLnBrk="0" hangingPunct="1">
              <a:lnSpc>
                <a:spcPct val="100000"/>
              </a:lnSpc>
              <a:spcBef>
                <a:spcPts val="0"/>
              </a:spcBef>
              <a:spcAft>
                <a:spcPts val="0"/>
              </a:spcAft>
              <a:buClrTx/>
              <a:buSzTx/>
              <a:buFontTx/>
              <a:buNone/>
              <a:tabLst/>
              <a:defRPr/>
            </a:pPr>
            <a:r>
              <a:rPr lang="en-GB" b="1" dirty="0" smtClean="0"/>
              <a:t>Overview of all modules: :</a:t>
            </a:r>
            <a:r>
              <a:rPr lang="en-GB" b="1" baseline="0" dirty="0" smtClean="0"/>
              <a:t> </a:t>
            </a:r>
            <a:r>
              <a:rPr lang="en-GB" baseline="0" dirty="0" err="1" smtClean="0"/>
              <a:t>www.geelearning.eu</a:t>
            </a:r>
            <a:r>
              <a:rPr lang="en-GB" baseline="0" dirty="0" smtClean="0"/>
              <a:t> </a:t>
            </a:r>
            <a:r>
              <a:rPr lang="en-US" baseline="0" dirty="0" smtClean="0">
                <a:sym typeface="Wingdings"/>
              </a:rPr>
              <a:t> </a:t>
            </a:r>
            <a:r>
              <a:rPr lang="en-GB" baseline="0" dirty="0" err="1" smtClean="0"/>
              <a:t>Learni</a:t>
            </a:r>
            <a:r>
              <a:rPr lang="en-US" baseline="0" dirty="0" err="1" smtClean="0"/>
              <a:t>ng</a:t>
            </a:r>
            <a:r>
              <a:rPr lang="en-GB" baseline="0" dirty="0" smtClean="0"/>
              <a:t> materials </a:t>
            </a:r>
            <a:r>
              <a:rPr lang="en-US" baseline="0" dirty="0" smtClean="0">
                <a:sym typeface="Wingdings"/>
              </a:rPr>
              <a:t> Modules  how to teach GEE and guide for adaptation document</a:t>
            </a:r>
            <a:endParaRPr lang="en-GB" dirty="0" smtClean="0"/>
          </a:p>
          <a:p>
            <a:r>
              <a:rPr lang="en-GB" b="1" dirty="0" smtClean="0"/>
              <a:t>Module</a:t>
            </a:r>
            <a:r>
              <a:rPr lang="en-GB" b="1" baseline="0" dirty="0" smtClean="0"/>
              <a:t> 3 </a:t>
            </a:r>
            <a:r>
              <a:rPr lang="en-GB" b="1" baseline="0" dirty="0" err="1" smtClean="0"/>
              <a:t>learni</a:t>
            </a:r>
            <a:r>
              <a:rPr lang="en-US" b="1" baseline="0" dirty="0" err="1" smtClean="0"/>
              <a:t>ng</a:t>
            </a:r>
            <a:r>
              <a:rPr lang="en-GB" b="1" baseline="0" dirty="0" smtClean="0"/>
              <a:t> pack</a:t>
            </a:r>
            <a:r>
              <a:rPr lang="en-GB" baseline="0" dirty="0" smtClean="0"/>
              <a:t>: </a:t>
            </a:r>
            <a:r>
              <a:rPr lang="en-GB" baseline="0" dirty="0" err="1" smtClean="0"/>
              <a:t>www.geelearning.eu</a:t>
            </a:r>
            <a:r>
              <a:rPr lang="en-GB" baseline="0" dirty="0" smtClean="0"/>
              <a:t> </a:t>
            </a:r>
            <a:r>
              <a:rPr lang="en-US" baseline="0" dirty="0" smtClean="0">
                <a:sym typeface="Wingdings"/>
              </a:rPr>
              <a:t></a:t>
            </a:r>
            <a:r>
              <a:rPr lang="en-GB" baseline="0" dirty="0" err="1" smtClean="0"/>
              <a:t>Learni</a:t>
            </a:r>
            <a:r>
              <a:rPr lang="en-US" baseline="0" dirty="0" err="1" smtClean="0"/>
              <a:t>ng</a:t>
            </a:r>
            <a:r>
              <a:rPr lang="en-GB" baseline="0" dirty="0" smtClean="0"/>
              <a:t> materials </a:t>
            </a:r>
            <a:r>
              <a:rPr lang="en-US" baseline="0" dirty="0" smtClean="0">
                <a:sym typeface="Wingdings"/>
              </a:rPr>
              <a:t> Modules  Module 3 changing perspectives</a:t>
            </a:r>
          </a:p>
          <a:p>
            <a:r>
              <a:rPr lang="en-US" b="1" baseline="0" dirty="0" smtClean="0">
                <a:sym typeface="Wingdings"/>
              </a:rPr>
              <a:t>Case studies: </a:t>
            </a:r>
            <a:r>
              <a:rPr lang="en-GB" baseline="0" dirty="0" err="1" smtClean="0"/>
              <a:t>www.geelearning.eu</a:t>
            </a:r>
            <a:r>
              <a:rPr lang="en-GB" baseline="0" dirty="0" smtClean="0"/>
              <a:t> </a:t>
            </a:r>
            <a:r>
              <a:rPr lang="en-US" baseline="0" dirty="0" smtClean="0">
                <a:sym typeface="Wingdings"/>
              </a:rPr>
              <a:t> Case studies (scroll across, there are 12 in total to choose from)</a:t>
            </a:r>
            <a:endParaRPr lang="en-US" b="1" baseline="0" dirty="0" smtClean="0">
              <a:sym typeface="Wingdings"/>
            </a:endParaRPr>
          </a:p>
          <a:p>
            <a:r>
              <a:rPr lang="en-US" baseline="0" dirty="0" smtClean="0">
                <a:sym typeface="Wingdings"/>
              </a:rPr>
              <a:t>In</a:t>
            </a:r>
            <a:r>
              <a:rPr lang="en-US" b="1" baseline="0" dirty="0" smtClean="0">
                <a:sym typeface="Wingdings"/>
              </a:rPr>
              <a:t>formation about coffee house challenge</a:t>
            </a:r>
            <a:r>
              <a:rPr lang="en-US" baseline="0" dirty="0" smtClean="0">
                <a:sym typeface="Wingdings"/>
              </a:rPr>
              <a:t>: </a:t>
            </a:r>
            <a:r>
              <a:rPr lang="en-GB" baseline="0" dirty="0" smtClean="0"/>
              <a:t>: </a:t>
            </a:r>
            <a:r>
              <a:rPr lang="en-GB" baseline="0" dirty="0" err="1" smtClean="0"/>
              <a:t>www.geelearning.eu</a:t>
            </a:r>
            <a:r>
              <a:rPr lang="en-GB" baseline="0" dirty="0" smtClean="0"/>
              <a:t> </a:t>
            </a:r>
            <a:r>
              <a:rPr lang="en-US" baseline="0" dirty="0" smtClean="0">
                <a:sym typeface="Wingdings"/>
              </a:rPr>
              <a:t> </a:t>
            </a:r>
            <a:r>
              <a:rPr lang="en-GB" baseline="0" dirty="0" err="1" smtClean="0"/>
              <a:t>Learni</a:t>
            </a:r>
            <a:r>
              <a:rPr lang="en-US" baseline="0" dirty="0" err="1" smtClean="0"/>
              <a:t>ng</a:t>
            </a:r>
            <a:r>
              <a:rPr lang="en-GB" baseline="0" dirty="0" smtClean="0"/>
              <a:t> materials </a:t>
            </a:r>
            <a:r>
              <a:rPr lang="en-US" baseline="0" dirty="0" smtClean="0">
                <a:sym typeface="Wingdings"/>
              </a:rPr>
              <a:t> Modules  Planning a Coffee house challenge</a:t>
            </a:r>
            <a:endParaRPr lang="en-GB" dirty="0"/>
          </a:p>
        </p:txBody>
      </p:sp>
      <p:sp>
        <p:nvSpPr>
          <p:cNvPr id="4" name="Slide Number Placeholder 3"/>
          <p:cNvSpPr>
            <a:spLocks noGrp="1"/>
          </p:cNvSpPr>
          <p:nvPr>
            <p:ph type="sldNum" sz="quarter" idx="10"/>
          </p:nvPr>
        </p:nvSpPr>
        <p:spPr/>
        <p:txBody>
          <a:bodyPr/>
          <a:lstStyle/>
          <a:p>
            <a:fld id="{0A77793E-D0DD-934D-8903-3CFEA307C5FB}" type="slidenum">
              <a:rPr lang="en-GB" smtClean="0"/>
              <a:pPr/>
              <a:t>28</a:t>
            </a:fld>
            <a:endParaRPr lang="en-GB"/>
          </a:p>
        </p:txBody>
      </p:sp>
    </p:spTree>
    <p:extLst>
      <p:ext uri="{BB962C8B-B14F-4D97-AF65-F5344CB8AC3E}">
        <p14:creationId xmlns:p14="http://schemas.microsoft.com/office/powerpoint/2010/main" val="2362933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A77793E-D0DD-934D-8903-3CFEA307C5FB}" type="slidenum">
              <a:rPr lang="en-GB" smtClean="0"/>
              <a:pPr/>
              <a:t>29</a:t>
            </a:fld>
            <a:endParaRPr lang="en-GB"/>
          </a:p>
        </p:txBody>
      </p:sp>
    </p:spTree>
    <p:extLst>
      <p:ext uri="{BB962C8B-B14F-4D97-AF65-F5344CB8AC3E}">
        <p14:creationId xmlns:p14="http://schemas.microsoft.com/office/powerpoint/2010/main" val="1644202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Please see website for more informational</a:t>
            </a:r>
          </a:p>
          <a:p>
            <a:pPr marL="0" marR="0" indent="0" algn="l" defTabSz="457200" rtl="0" eaLnBrk="1" fontAlgn="auto" latinLnBrk="0" hangingPunct="1">
              <a:lnSpc>
                <a:spcPct val="100000"/>
              </a:lnSpc>
              <a:spcBef>
                <a:spcPts val="0"/>
              </a:spcBef>
              <a:spcAft>
                <a:spcPts val="0"/>
              </a:spcAft>
              <a:buClrTx/>
              <a:buSzTx/>
              <a:buFontTx/>
              <a:buNone/>
              <a:tabLst/>
              <a:defRPr/>
            </a:pPr>
            <a:r>
              <a:rPr lang="en-GB" b="1" dirty="0" smtClean="0"/>
              <a:t>Overview of all modules: :</a:t>
            </a:r>
            <a:r>
              <a:rPr lang="en-GB" b="1" baseline="0" dirty="0" smtClean="0"/>
              <a:t> </a:t>
            </a:r>
            <a:r>
              <a:rPr lang="en-GB" baseline="0" dirty="0" err="1" smtClean="0"/>
              <a:t>www.geelearning.eu</a:t>
            </a:r>
            <a:r>
              <a:rPr lang="en-GB" baseline="0" dirty="0" smtClean="0"/>
              <a:t> </a:t>
            </a:r>
            <a:r>
              <a:rPr lang="en-US" baseline="0" dirty="0" smtClean="0">
                <a:sym typeface="Wingdings"/>
              </a:rPr>
              <a:t> </a:t>
            </a:r>
            <a:r>
              <a:rPr lang="en-GB" baseline="0" dirty="0" err="1" smtClean="0"/>
              <a:t>Learni</a:t>
            </a:r>
            <a:r>
              <a:rPr lang="en-US" baseline="0" dirty="0" err="1" smtClean="0"/>
              <a:t>ng</a:t>
            </a:r>
            <a:r>
              <a:rPr lang="en-GB" baseline="0" dirty="0" smtClean="0"/>
              <a:t> materials </a:t>
            </a:r>
            <a:r>
              <a:rPr lang="en-US" baseline="0" dirty="0" smtClean="0">
                <a:sym typeface="Wingdings"/>
              </a:rPr>
              <a:t> Modules  how to teach GEE and guide for adaptation document</a:t>
            </a: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b="1" dirty="0" smtClean="0"/>
              <a:t>Module</a:t>
            </a:r>
            <a:r>
              <a:rPr lang="en-GB" b="1" baseline="0" dirty="0" smtClean="0"/>
              <a:t> 4 &amp; 5 </a:t>
            </a:r>
            <a:r>
              <a:rPr lang="en-GB" b="1" baseline="0" dirty="0" err="1" smtClean="0"/>
              <a:t>learni</a:t>
            </a:r>
            <a:r>
              <a:rPr lang="en-US" b="1" baseline="0" dirty="0" err="1" smtClean="0"/>
              <a:t>ng</a:t>
            </a:r>
            <a:r>
              <a:rPr lang="en-GB" b="1" baseline="0" dirty="0" smtClean="0"/>
              <a:t> pack</a:t>
            </a:r>
            <a:r>
              <a:rPr lang="en-GB" baseline="0" dirty="0" smtClean="0"/>
              <a:t>: </a:t>
            </a:r>
            <a:r>
              <a:rPr lang="en-GB" baseline="0" dirty="0" err="1" smtClean="0"/>
              <a:t>www.geelearning.eu</a:t>
            </a:r>
            <a:r>
              <a:rPr lang="en-GB" baseline="0" dirty="0" smtClean="0"/>
              <a:t> </a:t>
            </a:r>
            <a:r>
              <a:rPr lang="en-US" baseline="0" dirty="0" smtClean="0">
                <a:sym typeface="Wingdings"/>
              </a:rPr>
              <a:t></a:t>
            </a:r>
            <a:r>
              <a:rPr lang="en-GB" baseline="0" dirty="0" err="1" smtClean="0"/>
              <a:t>Learni</a:t>
            </a:r>
            <a:r>
              <a:rPr lang="en-US" baseline="0" dirty="0" err="1" smtClean="0"/>
              <a:t>ng</a:t>
            </a:r>
            <a:r>
              <a:rPr lang="en-GB" baseline="0" dirty="0" smtClean="0"/>
              <a:t> materials </a:t>
            </a:r>
            <a:r>
              <a:rPr lang="en-US" baseline="0" dirty="0" smtClean="0">
                <a:sym typeface="Wingdings"/>
              </a:rPr>
              <a:t> Modules  Modules 4 &amp; 5 Entrepreneurial thinking and The way forward.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ym typeface="Wingdings"/>
              </a:rPr>
              <a:t>Help for developing business ideas: </a:t>
            </a:r>
            <a:r>
              <a:rPr lang="en-GB" baseline="0" dirty="0" err="1" smtClean="0"/>
              <a:t>www.geelearning.eu</a:t>
            </a:r>
            <a:r>
              <a:rPr lang="en-GB" baseline="0" dirty="0" smtClean="0"/>
              <a:t> </a:t>
            </a:r>
            <a:r>
              <a:rPr lang="en-US" baseline="0" dirty="0" smtClean="0">
                <a:sym typeface="Wingdings"/>
              </a:rPr>
              <a:t></a:t>
            </a:r>
            <a:r>
              <a:rPr lang="en-GB" baseline="0" dirty="0" err="1" smtClean="0"/>
              <a:t>Learni</a:t>
            </a:r>
            <a:r>
              <a:rPr lang="en-US" baseline="0" dirty="0" err="1" smtClean="0"/>
              <a:t>ng</a:t>
            </a:r>
            <a:r>
              <a:rPr lang="en-GB" baseline="0" dirty="0" smtClean="0"/>
              <a:t> materials </a:t>
            </a:r>
            <a:r>
              <a:rPr lang="en-US" baseline="0" dirty="0" smtClean="0">
                <a:sym typeface="Wingdings"/>
              </a:rPr>
              <a:t> Modules  Business planning guidelines</a:t>
            </a:r>
          </a:p>
        </p:txBody>
      </p:sp>
      <p:sp>
        <p:nvSpPr>
          <p:cNvPr id="4" name="Slide Number Placeholder 3"/>
          <p:cNvSpPr>
            <a:spLocks noGrp="1"/>
          </p:cNvSpPr>
          <p:nvPr>
            <p:ph type="sldNum" sz="quarter" idx="10"/>
          </p:nvPr>
        </p:nvSpPr>
        <p:spPr/>
        <p:txBody>
          <a:bodyPr/>
          <a:lstStyle/>
          <a:p>
            <a:fld id="{0A77793E-D0DD-934D-8903-3CFEA307C5FB}" type="slidenum">
              <a:rPr lang="en-GB" smtClean="0"/>
              <a:pPr/>
              <a:t>30</a:t>
            </a:fld>
            <a:endParaRPr lang="en-GB"/>
          </a:p>
        </p:txBody>
      </p:sp>
    </p:spTree>
    <p:extLst>
      <p:ext uri="{BB962C8B-B14F-4D97-AF65-F5344CB8AC3E}">
        <p14:creationId xmlns:p14="http://schemas.microsoft.com/office/powerpoint/2010/main" val="2279133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Quotes from students and teachers</a:t>
            </a:r>
            <a:r>
              <a:rPr lang="en-GB" baseline="0" dirty="0" smtClean="0"/>
              <a:t> who took part in the GEE project. </a:t>
            </a:r>
            <a:endParaRPr lang="en-GB" dirty="0"/>
          </a:p>
        </p:txBody>
      </p:sp>
      <p:sp>
        <p:nvSpPr>
          <p:cNvPr id="4" name="Slide Number Placeholder 3"/>
          <p:cNvSpPr>
            <a:spLocks noGrp="1"/>
          </p:cNvSpPr>
          <p:nvPr>
            <p:ph type="sldNum" sz="quarter" idx="10"/>
          </p:nvPr>
        </p:nvSpPr>
        <p:spPr/>
        <p:txBody>
          <a:bodyPr/>
          <a:lstStyle/>
          <a:p>
            <a:fld id="{A880A0A8-3D0C-4960-9B80-74583046AE20}" type="slidenum">
              <a:rPr lang="en-GB" smtClean="0"/>
              <a:t>33</a:t>
            </a:fld>
            <a:endParaRPr lang="en-GB"/>
          </a:p>
        </p:txBody>
      </p:sp>
    </p:spTree>
    <p:extLst>
      <p:ext uri="{BB962C8B-B14F-4D97-AF65-F5344CB8AC3E}">
        <p14:creationId xmlns:p14="http://schemas.microsoft.com/office/powerpoint/2010/main" val="512438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Student</a:t>
            </a:r>
            <a:r>
              <a:rPr lang="en-GB" b="1" baseline="0" dirty="0" smtClean="0"/>
              <a:t> self-assessment. </a:t>
            </a:r>
            <a:r>
              <a:rPr lang="en-GB" baseline="0" dirty="0" smtClean="0"/>
              <a:t>This is found in the booklet. The booklets are adapted to t</a:t>
            </a:r>
            <a:r>
              <a:rPr lang="en-US" baseline="0" dirty="0" smtClean="0"/>
              <a:t>he</a:t>
            </a:r>
            <a:r>
              <a:rPr lang="en-GB" baseline="0" dirty="0" smtClean="0"/>
              <a:t> different ‘lessons from nature’ days. Download them from:</a:t>
            </a:r>
          </a:p>
          <a:p>
            <a:r>
              <a:rPr lang="en-GB" baseline="0" dirty="0" err="1" smtClean="0"/>
              <a:t>www.geelearning.eu</a:t>
            </a:r>
            <a:r>
              <a:rPr lang="en-GB" baseline="0" dirty="0" smtClean="0"/>
              <a:t> </a:t>
            </a:r>
            <a:r>
              <a:rPr lang="en-US" baseline="0" dirty="0" smtClean="0">
                <a:sym typeface="Wingdings"/>
              </a:rPr>
              <a:t> Learning materials  Booklets and resources  select which option you want.</a:t>
            </a:r>
          </a:p>
          <a:p>
            <a:r>
              <a:rPr lang="en-US" baseline="0" dirty="0" smtClean="0">
                <a:sym typeface="Wingdings"/>
              </a:rPr>
              <a:t>Teacher’s assessment of students:,</a:t>
            </a:r>
            <a:r>
              <a:rPr lang="en-GB" baseline="0" dirty="0" smtClean="0"/>
              <a:t> </a:t>
            </a:r>
            <a:r>
              <a:rPr lang="en-GB" baseline="0" dirty="0" err="1" smtClean="0"/>
              <a:t>www.geelearning.eu</a:t>
            </a:r>
            <a:r>
              <a:rPr lang="en-GB" baseline="0" dirty="0" smtClean="0"/>
              <a:t> </a:t>
            </a:r>
            <a:r>
              <a:rPr lang="en-US" baseline="0" dirty="0" smtClean="0">
                <a:sym typeface="Wingdings"/>
              </a:rPr>
              <a:t> Learning materials  Assessment tool for teachers option.</a:t>
            </a:r>
            <a:endParaRPr lang="en-GB" dirty="0"/>
          </a:p>
        </p:txBody>
      </p:sp>
      <p:sp>
        <p:nvSpPr>
          <p:cNvPr id="4" name="Slide Number Placeholder 3"/>
          <p:cNvSpPr>
            <a:spLocks noGrp="1"/>
          </p:cNvSpPr>
          <p:nvPr>
            <p:ph type="sldNum" sz="quarter" idx="10"/>
          </p:nvPr>
        </p:nvSpPr>
        <p:spPr/>
        <p:txBody>
          <a:bodyPr/>
          <a:lstStyle/>
          <a:p>
            <a:fld id="{0A77793E-D0DD-934D-8903-3CFEA307C5FB}" type="slidenum">
              <a:rPr lang="en-GB" smtClean="0"/>
              <a:pPr/>
              <a:t>35</a:t>
            </a:fld>
            <a:endParaRPr lang="en-GB"/>
          </a:p>
        </p:txBody>
      </p:sp>
    </p:spTree>
    <p:extLst>
      <p:ext uri="{BB962C8B-B14F-4D97-AF65-F5344CB8AC3E}">
        <p14:creationId xmlns:p14="http://schemas.microsoft.com/office/powerpoint/2010/main" val="3982307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The Green Entrepreneurs Europe project was a 3 year funded project running</a:t>
            </a:r>
            <a:r>
              <a:rPr lang="en-GB" baseline="0" dirty="0" smtClean="0"/>
              <a:t> from 2015- 2018. It involved educational and business partners in </a:t>
            </a:r>
            <a:r>
              <a:rPr lang="en-US" baseline="0" dirty="0" err="1" smtClean="0"/>
              <a:t>th</a:t>
            </a:r>
            <a:r>
              <a:rPr lang="en-GB" baseline="0" dirty="0" smtClean="0"/>
              <a:t>e UK, Spain, L</a:t>
            </a:r>
            <a:r>
              <a:rPr lang="en-US" baseline="0" dirty="0" smtClean="0"/>
              <a:t>a</a:t>
            </a:r>
            <a:r>
              <a:rPr lang="en-GB" baseline="0" dirty="0" err="1" smtClean="0"/>
              <a:t>tvia</a:t>
            </a:r>
            <a:r>
              <a:rPr lang="en-GB" baseline="0" dirty="0" smtClean="0"/>
              <a:t>, Romania and Bulgaria. Working collaboratively, each partner country developed the learning materials and website for </a:t>
            </a:r>
            <a:r>
              <a:rPr lang="en-GB" baseline="0" dirty="0" err="1" smtClean="0"/>
              <a:t>th</a:t>
            </a:r>
            <a:r>
              <a:rPr lang="en-US" baseline="0" dirty="0" err="1" smtClean="0"/>
              <a:t>ei</a:t>
            </a:r>
            <a:r>
              <a:rPr lang="en-GB" baseline="0" dirty="0" smtClean="0"/>
              <a:t>r country. Learning materials were piloted in Secondary Schools and feedback from teachers was used to improve the project. The project funding ended in August 2018. N</a:t>
            </a:r>
            <a:r>
              <a:rPr lang="en-US" baseline="0" dirty="0" smtClean="0"/>
              <a:t>o</a:t>
            </a:r>
            <a:r>
              <a:rPr lang="en-GB" baseline="0" dirty="0" smtClean="0"/>
              <a:t>w al the materials are freely available on the from website to be downloaded by teachers and used in school. See </a:t>
            </a:r>
            <a:r>
              <a:rPr lang="en-GB" baseline="0" dirty="0" err="1" smtClean="0"/>
              <a:t>www.geelearning.eu</a:t>
            </a:r>
            <a:endParaRPr lang="en-GB" dirty="0" smtClean="0"/>
          </a:p>
          <a:p>
            <a:endParaRPr lang="en-GB" dirty="0"/>
          </a:p>
        </p:txBody>
      </p:sp>
      <p:sp>
        <p:nvSpPr>
          <p:cNvPr id="4" name="Slide Number Placeholder 3"/>
          <p:cNvSpPr>
            <a:spLocks noGrp="1"/>
          </p:cNvSpPr>
          <p:nvPr>
            <p:ph type="sldNum" sz="quarter" idx="10"/>
          </p:nvPr>
        </p:nvSpPr>
        <p:spPr/>
        <p:txBody>
          <a:bodyPr/>
          <a:lstStyle/>
          <a:p>
            <a:fld id="{0A77793E-D0DD-934D-8903-3CFEA307C5FB}" type="slidenum">
              <a:rPr lang="en-GB" smtClean="0"/>
              <a:pPr/>
              <a:t>4</a:t>
            </a:fld>
            <a:endParaRPr lang="en-GB"/>
          </a:p>
        </p:txBody>
      </p:sp>
    </p:spTree>
    <p:extLst>
      <p:ext uri="{BB962C8B-B14F-4D97-AF65-F5344CB8AC3E}">
        <p14:creationId xmlns:p14="http://schemas.microsoft.com/office/powerpoint/2010/main" val="1367797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specific objectives refer to the project proposal. The proposal</a:t>
            </a:r>
            <a:r>
              <a:rPr lang="en-GB" baseline="0" dirty="0" smtClean="0"/>
              <a:t> was co-written by each of the 5 partner counties and was required to receive the funding from the EU to develop the learning materials and website.</a:t>
            </a:r>
            <a:endParaRPr lang="en-GB" dirty="0"/>
          </a:p>
        </p:txBody>
      </p:sp>
      <p:sp>
        <p:nvSpPr>
          <p:cNvPr id="4" name="Slide Number Placeholder 3"/>
          <p:cNvSpPr>
            <a:spLocks noGrp="1"/>
          </p:cNvSpPr>
          <p:nvPr>
            <p:ph type="sldNum" sz="quarter" idx="10"/>
          </p:nvPr>
        </p:nvSpPr>
        <p:spPr/>
        <p:txBody>
          <a:bodyPr/>
          <a:lstStyle/>
          <a:p>
            <a:fld id="{0A77793E-D0DD-934D-8903-3CFEA307C5FB}" type="slidenum">
              <a:rPr lang="en-GB" smtClean="0"/>
              <a:pPr/>
              <a:t>8</a:t>
            </a:fld>
            <a:endParaRPr lang="en-GB"/>
          </a:p>
        </p:txBody>
      </p:sp>
    </p:spTree>
    <p:extLst>
      <p:ext uri="{BB962C8B-B14F-4D97-AF65-F5344CB8AC3E}">
        <p14:creationId xmlns:p14="http://schemas.microsoft.com/office/powerpoint/2010/main" val="108788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A77793E-D0DD-934D-8903-3CFEA307C5FB}" type="slidenum">
              <a:rPr lang="en-GB" smtClean="0"/>
              <a:pPr/>
              <a:t>11</a:t>
            </a:fld>
            <a:endParaRPr lang="en-GB"/>
          </a:p>
        </p:txBody>
      </p:sp>
    </p:spTree>
    <p:extLst>
      <p:ext uri="{BB962C8B-B14F-4D97-AF65-F5344CB8AC3E}">
        <p14:creationId xmlns:p14="http://schemas.microsoft.com/office/powerpoint/2010/main" val="2736883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880A0A8-3D0C-4960-9B80-74583046AE20}" type="slidenum">
              <a:rPr lang="en-GB" smtClean="0"/>
              <a:t>12</a:t>
            </a:fld>
            <a:endParaRPr lang="en-GB"/>
          </a:p>
        </p:txBody>
      </p:sp>
    </p:spTree>
    <p:extLst>
      <p:ext uri="{BB962C8B-B14F-4D97-AF65-F5344CB8AC3E}">
        <p14:creationId xmlns:p14="http://schemas.microsoft.com/office/powerpoint/2010/main" val="259534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an activity that the students did as part of their introductory</a:t>
            </a:r>
            <a:r>
              <a:rPr lang="en-GB" baseline="0" dirty="0" smtClean="0"/>
              <a:t> module at school. </a:t>
            </a:r>
            <a:endParaRPr lang="en-GB" dirty="0"/>
          </a:p>
        </p:txBody>
      </p:sp>
      <p:sp>
        <p:nvSpPr>
          <p:cNvPr id="4" name="Slide Number Placeholder 3"/>
          <p:cNvSpPr>
            <a:spLocks noGrp="1"/>
          </p:cNvSpPr>
          <p:nvPr>
            <p:ph type="sldNum" sz="quarter" idx="10"/>
          </p:nvPr>
        </p:nvSpPr>
        <p:spPr/>
        <p:txBody>
          <a:bodyPr/>
          <a:lstStyle/>
          <a:p>
            <a:fld id="{A880A0A8-3D0C-4960-9B80-74583046AE20}" type="slidenum">
              <a:rPr lang="en-GB" smtClean="0"/>
              <a:t>13</a:t>
            </a:fld>
            <a:endParaRPr lang="en-GB"/>
          </a:p>
        </p:txBody>
      </p:sp>
    </p:spTree>
    <p:extLst>
      <p:ext uri="{BB962C8B-B14F-4D97-AF65-F5344CB8AC3E}">
        <p14:creationId xmlns:p14="http://schemas.microsoft.com/office/powerpoint/2010/main" val="1740185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Common cause: Resulting from decades of international research and cross-cultural studies 58 universally re-occurring value items have been identified that have then been arranged statistically into ten value groups </a:t>
            </a:r>
            <a:endParaRPr lang="en-GB" dirty="0"/>
          </a:p>
        </p:txBody>
      </p:sp>
      <p:sp>
        <p:nvSpPr>
          <p:cNvPr id="4" name="Slide Number Placeholder 3"/>
          <p:cNvSpPr>
            <a:spLocks noGrp="1"/>
          </p:cNvSpPr>
          <p:nvPr>
            <p:ph type="sldNum" sz="quarter" idx="10"/>
          </p:nvPr>
        </p:nvSpPr>
        <p:spPr/>
        <p:txBody>
          <a:bodyPr/>
          <a:lstStyle/>
          <a:p>
            <a:fld id="{0A77793E-D0DD-934D-8903-3CFEA307C5FB}" type="slidenum">
              <a:rPr lang="en-GB" smtClean="0"/>
              <a:pPr/>
              <a:t>17</a:t>
            </a:fld>
            <a:endParaRPr lang="en-GB"/>
          </a:p>
        </p:txBody>
      </p:sp>
    </p:spTree>
    <p:extLst>
      <p:ext uri="{BB962C8B-B14F-4D97-AF65-F5344CB8AC3E}">
        <p14:creationId xmlns:p14="http://schemas.microsoft.com/office/powerpoint/2010/main" val="779815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a:t>
            </a:r>
            <a:r>
              <a:rPr lang="en-GB" baseline="0" dirty="0" smtClean="0"/>
              <a:t> look at this lesson plan, please go to: </a:t>
            </a:r>
            <a:r>
              <a:rPr lang="en-GB" baseline="0" dirty="0" err="1" smtClean="0"/>
              <a:t>www.geelearning.eu</a:t>
            </a:r>
            <a:r>
              <a:rPr lang="en-GB" baseline="0" dirty="0" smtClean="0"/>
              <a:t> Click on ‘Learning materials’ and ‘modules’ Scroll down until you find this module (</a:t>
            </a:r>
            <a:r>
              <a:rPr lang="nl-NL" baseline="0" dirty="0" err="1" smtClean="0"/>
              <a:t>https</a:t>
            </a:r>
            <a:r>
              <a:rPr lang="nl-NL" baseline="0" dirty="0" smtClean="0"/>
              <a:t>://</a:t>
            </a:r>
            <a:r>
              <a:rPr lang="nl-NL" baseline="0" dirty="0" err="1" smtClean="0"/>
              <a:t>www.geelearning.eu</a:t>
            </a:r>
            <a:r>
              <a:rPr lang="nl-NL" baseline="0" dirty="0" smtClean="0"/>
              <a:t>/</a:t>
            </a:r>
            <a:r>
              <a:rPr lang="nl-NL" baseline="0" dirty="0" err="1" smtClean="0"/>
              <a:t>learning-materials</a:t>
            </a:r>
            <a:r>
              <a:rPr lang="nl-NL" baseline="0" dirty="0" smtClean="0"/>
              <a:t>/modules/</a:t>
            </a:r>
            <a:r>
              <a:rPr lang="en-GB"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GB" b="1" dirty="0" smtClean="0"/>
              <a:t>Overview of all modules: :</a:t>
            </a:r>
            <a:r>
              <a:rPr lang="en-GB" b="1" baseline="0" dirty="0" smtClean="0"/>
              <a:t> </a:t>
            </a:r>
            <a:r>
              <a:rPr lang="en-GB" baseline="0" dirty="0" err="1" smtClean="0"/>
              <a:t>www.geelearning.eu</a:t>
            </a:r>
            <a:r>
              <a:rPr lang="en-GB" baseline="0" dirty="0" smtClean="0"/>
              <a:t> </a:t>
            </a:r>
            <a:r>
              <a:rPr lang="en-US" baseline="0" dirty="0" smtClean="0">
                <a:sym typeface="Wingdings"/>
              </a:rPr>
              <a:t> </a:t>
            </a:r>
            <a:r>
              <a:rPr lang="en-GB" baseline="0" dirty="0" err="1" smtClean="0"/>
              <a:t>Learni</a:t>
            </a:r>
            <a:r>
              <a:rPr lang="en-US" baseline="0" dirty="0" err="1" smtClean="0"/>
              <a:t>ng</a:t>
            </a:r>
            <a:r>
              <a:rPr lang="en-GB" baseline="0" dirty="0" smtClean="0"/>
              <a:t> materials </a:t>
            </a:r>
            <a:r>
              <a:rPr lang="en-US" baseline="0" dirty="0" smtClean="0">
                <a:sym typeface="Wingdings"/>
              </a:rPr>
              <a:t> Modules  how to teach GEE and guide for adaptation document</a:t>
            </a:r>
            <a:endParaRPr lang="en-GB" b="1" dirty="0" smtClean="0"/>
          </a:p>
          <a:p>
            <a:endParaRPr lang="en-GB" dirty="0"/>
          </a:p>
        </p:txBody>
      </p:sp>
      <p:sp>
        <p:nvSpPr>
          <p:cNvPr id="4" name="Slide Number Placeholder 3"/>
          <p:cNvSpPr>
            <a:spLocks noGrp="1"/>
          </p:cNvSpPr>
          <p:nvPr>
            <p:ph type="sldNum" sz="quarter" idx="10"/>
          </p:nvPr>
        </p:nvSpPr>
        <p:spPr/>
        <p:txBody>
          <a:bodyPr/>
          <a:lstStyle/>
          <a:p>
            <a:fld id="{0A77793E-D0DD-934D-8903-3CFEA307C5FB}" type="slidenum">
              <a:rPr lang="en-GB" smtClean="0"/>
              <a:pPr/>
              <a:t>23</a:t>
            </a:fld>
            <a:endParaRPr lang="en-GB"/>
          </a:p>
        </p:txBody>
      </p:sp>
    </p:spTree>
    <p:extLst>
      <p:ext uri="{BB962C8B-B14F-4D97-AF65-F5344CB8AC3E}">
        <p14:creationId xmlns:p14="http://schemas.microsoft.com/office/powerpoint/2010/main" val="1549767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Please see website for more informational</a:t>
            </a:r>
          </a:p>
          <a:p>
            <a:r>
              <a:rPr lang="en-GB" b="1" dirty="0" smtClean="0"/>
              <a:t>Overview of all modules: :</a:t>
            </a:r>
            <a:r>
              <a:rPr lang="en-GB" b="1" baseline="0" dirty="0" smtClean="0"/>
              <a:t> </a:t>
            </a:r>
            <a:r>
              <a:rPr lang="en-GB" baseline="0" dirty="0" err="1" smtClean="0"/>
              <a:t>www.geelearning.eu</a:t>
            </a:r>
            <a:r>
              <a:rPr lang="en-GB" baseline="0" dirty="0" smtClean="0"/>
              <a:t> </a:t>
            </a:r>
            <a:r>
              <a:rPr lang="en-US" baseline="0" dirty="0" smtClean="0">
                <a:sym typeface="Wingdings"/>
              </a:rPr>
              <a:t> </a:t>
            </a:r>
            <a:r>
              <a:rPr lang="en-GB" baseline="0" dirty="0" err="1" smtClean="0"/>
              <a:t>Learni</a:t>
            </a:r>
            <a:r>
              <a:rPr lang="en-US" baseline="0" dirty="0" err="1" smtClean="0"/>
              <a:t>ng</a:t>
            </a:r>
            <a:r>
              <a:rPr lang="en-GB" baseline="0" dirty="0" smtClean="0"/>
              <a:t> materials </a:t>
            </a:r>
            <a:r>
              <a:rPr lang="en-US" baseline="0" dirty="0" smtClean="0">
                <a:sym typeface="Wingdings"/>
              </a:rPr>
              <a:t> Modules  how to teach GEE and guide for adaptation document</a:t>
            </a:r>
            <a:endParaRPr lang="en-GB" b="1" dirty="0" smtClean="0"/>
          </a:p>
          <a:p>
            <a:r>
              <a:rPr lang="en-GB" b="1" dirty="0" smtClean="0"/>
              <a:t>Lesson from Nature</a:t>
            </a:r>
            <a:r>
              <a:rPr lang="en-GB" b="1" baseline="0" dirty="0" smtClean="0"/>
              <a:t> l</a:t>
            </a:r>
            <a:r>
              <a:rPr lang="en-GB" b="1" dirty="0" smtClean="0"/>
              <a:t>esson plans:</a:t>
            </a:r>
            <a:r>
              <a:rPr lang="en-GB" b="1" baseline="0" dirty="0" smtClean="0"/>
              <a:t> </a:t>
            </a:r>
            <a:r>
              <a:rPr lang="en-GB" baseline="0" dirty="0" err="1" smtClean="0"/>
              <a:t>www.geelearning.eu</a:t>
            </a:r>
            <a:r>
              <a:rPr lang="en-GB" baseline="0" dirty="0" smtClean="0"/>
              <a:t> </a:t>
            </a:r>
            <a:r>
              <a:rPr lang="en-US" baseline="0" dirty="0" smtClean="0">
                <a:sym typeface="Wingdings"/>
              </a:rPr>
              <a:t> </a:t>
            </a:r>
            <a:r>
              <a:rPr lang="en-GB" baseline="0" dirty="0" err="1" smtClean="0"/>
              <a:t>Learni</a:t>
            </a:r>
            <a:r>
              <a:rPr lang="en-US" baseline="0" dirty="0" err="1" smtClean="0"/>
              <a:t>ng</a:t>
            </a:r>
            <a:r>
              <a:rPr lang="en-GB" baseline="0" dirty="0" smtClean="0"/>
              <a:t> materials </a:t>
            </a:r>
            <a:r>
              <a:rPr lang="en-US" baseline="0" dirty="0" smtClean="0">
                <a:sym typeface="Wingdings"/>
              </a:rPr>
              <a:t> Modules. All 5 lessons from nature lesson plans are there. See the start of each lesson plan for a summary of what that lesson involves. </a:t>
            </a:r>
          </a:p>
          <a:p>
            <a:r>
              <a:rPr lang="en-US" b="1" baseline="0" dirty="0" smtClean="0">
                <a:sym typeface="Wingdings"/>
              </a:rPr>
              <a:t>Resources</a:t>
            </a:r>
            <a:r>
              <a:rPr lang="en-US" baseline="0" dirty="0" smtClean="0">
                <a:sym typeface="Wingdings"/>
              </a:rPr>
              <a:t>: all the resources you require to teach each of the ‘lessons from nature’ option can be found under: </a:t>
            </a:r>
            <a:r>
              <a:rPr lang="en-GB" baseline="0" dirty="0" err="1" smtClean="0"/>
              <a:t>www.geelearning.eu</a:t>
            </a:r>
            <a:r>
              <a:rPr lang="en-US" baseline="0" dirty="0" smtClean="0">
                <a:sym typeface="Wingdings"/>
              </a:rPr>
              <a:t></a:t>
            </a:r>
            <a:r>
              <a:rPr lang="en-GB" baseline="0" dirty="0" smtClean="0"/>
              <a:t> </a:t>
            </a:r>
            <a:r>
              <a:rPr lang="en-GB" baseline="0" dirty="0" err="1" smtClean="0"/>
              <a:t>Learni</a:t>
            </a:r>
            <a:r>
              <a:rPr lang="en-US" baseline="0" dirty="0" err="1" smtClean="0"/>
              <a:t>ng</a:t>
            </a:r>
            <a:r>
              <a:rPr lang="en-GB" baseline="0" dirty="0" smtClean="0"/>
              <a:t> materials </a:t>
            </a:r>
            <a:r>
              <a:rPr lang="en-US" baseline="0" dirty="0" smtClean="0">
                <a:sym typeface="Wingdings"/>
              </a:rPr>
              <a:t> Resources &amp; booklets  choose the </a:t>
            </a:r>
            <a:r>
              <a:rPr lang="en-US" baseline="0" dirty="0" err="1" smtClean="0">
                <a:sym typeface="Wingdings"/>
              </a:rPr>
              <a:t>relecant</a:t>
            </a:r>
            <a:r>
              <a:rPr lang="en-US" baseline="0" dirty="0" smtClean="0">
                <a:sym typeface="Wingdings"/>
              </a:rPr>
              <a:t> option. This is also where you can find the booklet that students fill out. </a:t>
            </a:r>
            <a:endParaRPr lang="en-GB" dirty="0"/>
          </a:p>
        </p:txBody>
      </p:sp>
      <p:sp>
        <p:nvSpPr>
          <p:cNvPr id="4" name="Slide Number Placeholder 3"/>
          <p:cNvSpPr>
            <a:spLocks noGrp="1"/>
          </p:cNvSpPr>
          <p:nvPr>
            <p:ph type="sldNum" sz="quarter" idx="10"/>
          </p:nvPr>
        </p:nvSpPr>
        <p:spPr/>
        <p:txBody>
          <a:bodyPr/>
          <a:lstStyle/>
          <a:p>
            <a:fld id="{0A77793E-D0DD-934D-8903-3CFEA307C5FB}" type="slidenum">
              <a:rPr lang="en-GB" smtClean="0"/>
              <a:pPr/>
              <a:t>25</a:t>
            </a:fld>
            <a:endParaRPr lang="en-GB"/>
          </a:p>
        </p:txBody>
      </p:sp>
    </p:spTree>
    <p:extLst>
      <p:ext uri="{BB962C8B-B14F-4D97-AF65-F5344CB8AC3E}">
        <p14:creationId xmlns:p14="http://schemas.microsoft.com/office/powerpoint/2010/main" val="3480573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931CE76-584D-4C25-B5C3-1CD6FE6ABCE1}" type="datetimeFigureOut">
              <a:rPr lang="en-GB" smtClean="0"/>
              <a:pPr/>
              <a:t>30/09/18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35F168-686C-4B14-B81A-69373C1CA6E6}" type="slidenum">
              <a:rPr lang="en-GB" smtClean="0"/>
              <a:pPr/>
              <a:t>‹#›</a:t>
            </a:fld>
            <a:endParaRPr lang="en-GB"/>
          </a:p>
        </p:txBody>
      </p:sp>
    </p:spTree>
    <p:extLst>
      <p:ext uri="{BB962C8B-B14F-4D97-AF65-F5344CB8AC3E}">
        <p14:creationId xmlns:p14="http://schemas.microsoft.com/office/powerpoint/2010/main" val="1945922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31CE76-584D-4C25-B5C3-1CD6FE6ABCE1}" type="datetimeFigureOut">
              <a:rPr lang="en-GB" smtClean="0"/>
              <a:pPr/>
              <a:t>30/09/18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35F168-686C-4B14-B81A-69373C1CA6E6}" type="slidenum">
              <a:rPr lang="en-GB" smtClean="0"/>
              <a:pPr/>
              <a:t>‹#›</a:t>
            </a:fld>
            <a:endParaRPr lang="en-GB"/>
          </a:p>
        </p:txBody>
      </p:sp>
    </p:spTree>
    <p:extLst>
      <p:ext uri="{BB962C8B-B14F-4D97-AF65-F5344CB8AC3E}">
        <p14:creationId xmlns:p14="http://schemas.microsoft.com/office/powerpoint/2010/main" val="3610164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31CE76-584D-4C25-B5C3-1CD6FE6ABCE1}" type="datetimeFigureOut">
              <a:rPr lang="en-GB" smtClean="0"/>
              <a:pPr/>
              <a:t>30/09/18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35F168-686C-4B14-B81A-69373C1CA6E6}" type="slidenum">
              <a:rPr lang="en-GB" smtClean="0"/>
              <a:pPr/>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830604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31CE76-584D-4C25-B5C3-1CD6FE6ABCE1}" type="datetimeFigureOut">
              <a:rPr lang="en-GB" smtClean="0"/>
              <a:pPr/>
              <a:t>30/09/18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35F168-686C-4B14-B81A-69373C1CA6E6}" type="slidenum">
              <a:rPr lang="en-GB" smtClean="0"/>
              <a:pPr/>
              <a:t>‹#›</a:t>
            </a:fld>
            <a:endParaRPr lang="en-GB"/>
          </a:p>
        </p:txBody>
      </p:sp>
    </p:spTree>
    <p:extLst>
      <p:ext uri="{BB962C8B-B14F-4D97-AF65-F5344CB8AC3E}">
        <p14:creationId xmlns:p14="http://schemas.microsoft.com/office/powerpoint/2010/main" val="2437080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31CE76-584D-4C25-B5C3-1CD6FE6ABCE1}" type="datetimeFigureOut">
              <a:rPr lang="en-GB" smtClean="0"/>
              <a:pPr/>
              <a:t>30/09/18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35F168-686C-4B14-B81A-69373C1CA6E6}" type="slidenum">
              <a:rPr lang="en-GB" smtClean="0"/>
              <a:pPr/>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87598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31CE76-584D-4C25-B5C3-1CD6FE6ABCE1}" type="datetimeFigureOut">
              <a:rPr lang="en-GB" smtClean="0"/>
              <a:pPr/>
              <a:t>30/09/18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35F168-686C-4B14-B81A-69373C1CA6E6}" type="slidenum">
              <a:rPr lang="en-GB" smtClean="0"/>
              <a:pPr/>
              <a:t>‹#›</a:t>
            </a:fld>
            <a:endParaRPr lang="en-GB"/>
          </a:p>
        </p:txBody>
      </p:sp>
    </p:spTree>
    <p:extLst>
      <p:ext uri="{BB962C8B-B14F-4D97-AF65-F5344CB8AC3E}">
        <p14:creationId xmlns:p14="http://schemas.microsoft.com/office/powerpoint/2010/main" val="2818064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931CE76-584D-4C25-B5C3-1CD6FE6ABCE1}" type="datetimeFigureOut">
              <a:rPr lang="en-GB" smtClean="0"/>
              <a:pPr/>
              <a:t>30/09/18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35F168-686C-4B14-B81A-69373C1CA6E6}" type="slidenum">
              <a:rPr lang="en-GB" smtClean="0"/>
              <a:pPr/>
              <a:t>‹#›</a:t>
            </a:fld>
            <a:endParaRPr lang="en-GB"/>
          </a:p>
        </p:txBody>
      </p:sp>
    </p:spTree>
    <p:extLst>
      <p:ext uri="{BB962C8B-B14F-4D97-AF65-F5344CB8AC3E}">
        <p14:creationId xmlns:p14="http://schemas.microsoft.com/office/powerpoint/2010/main" val="545652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931CE76-584D-4C25-B5C3-1CD6FE6ABCE1}" type="datetimeFigureOut">
              <a:rPr lang="en-GB" smtClean="0"/>
              <a:pPr/>
              <a:t>30/09/18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35F168-686C-4B14-B81A-69373C1CA6E6}" type="slidenum">
              <a:rPr lang="en-GB" smtClean="0"/>
              <a:pPr/>
              <a:t>‹#›</a:t>
            </a:fld>
            <a:endParaRPr lang="en-GB"/>
          </a:p>
        </p:txBody>
      </p:sp>
    </p:spTree>
    <p:extLst>
      <p:ext uri="{BB962C8B-B14F-4D97-AF65-F5344CB8AC3E}">
        <p14:creationId xmlns:p14="http://schemas.microsoft.com/office/powerpoint/2010/main" val="3394019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931CE76-584D-4C25-B5C3-1CD6FE6ABCE1}" type="datetimeFigureOut">
              <a:rPr lang="en-GB" smtClean="0"/>
              <a:pPr/>
              <a:t>30/09/18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35F168-686C-4B14-B81A-69373C1CA6E6}" type="slidenum">
              <a:rPr lang="en-GB" smtClean="0"/>
              <a:pPr/>
              <a:t>‹#›</a:t>
            </a:fld>
            <a:endParaRPr lang="en-GB"/>
          </a:p>
        </p:txBody>
      </p:sp>
    </p:spTree>
    <p:extLst>
      <p:ext uri="{BB962C8B-B14F-4D97-AF65-F5344CB8AC3E}">
        <p14:creationId xmlns:p14="http://schemas.microsoft.com/office/powerpoint/2010/main" val="3158720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31CE76-584D-4C25-B5C3-1CD6FE6ABCE1}" type="datetimeFigureOut">
              <a:rPr lang="en-GB" smtClean="0"/>
              <a:pPr/>
              <a:t>30/09/18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35F168-686C-4B14-B81A-69373C1CA6E6}" type="slidenum">
              <a:rPr lang="en-GB" smtClean="0"/>
              <a:pPr/>
              <a:t>‹#›</a:t>
            </a:fld>
            <a:endParaRPr lang="en-GB"/>
          </a:p>
        </p:txBody>
      </p:sp>
    </p:spTree>
    <p:extLst>
      <p:ext uri="{BB962C8B-B14F-4D97-AF65-F5344CB8AC3E}">
        <p14:creationId xmlns:p14="http://schemas.microsoft.com/office/powerpoint/2010/main" val="876044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931CE76-584D-4C25-B5C3-1CD6FE6ABCE1}" type="datetimeFigureOut">
              <a:rPr lang="en-GB" smtClean="0"/>
              <a:pPr/>
              <a:t>30/09/18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635F168-686C-4B14-B81A-69373C1CA6E6}" type="slidenum">
              <a:rPr lang="en-GB" smtClean="0"/>
              <a:pPr/>
              <a:t>‹#›</a:t>
            </a:fld>
            <a:endParaRPr lang="en-GB"/>
          </a:p>
        </p:txBody>
      </p:sp>
    </p:spTree>
    <p:extLst>
      <p:ext uri="{BB962C8B-B14F-4D97-AF65-F5344CB8AC3E}">
        <p14:creationId xmlns:p14="http://schemas.microsoft.com/office/powerpoint/2010/main" val="840450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931CE76-584D-4C25-B5C3-1CD6FE6ABCE1}" type="datetimeFigureOut">
              <a:rPr lang="en-GB" smtClean="0"/>
              <a:pPr/>
              <a:t>30/09/18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635F168-686C-4B14-B81A-69373C1CA6E6}" type="slidenum">
              <a:rPr lang="en-GB" smtClean="0"/>
              <a:pPr/>
              <a:t>‹#›</a:t>
            </a:fld>
            <a:endParaRPr lang="en-GB"/>
          </a:p>
        </p:txBody>
      </p:sp>
    </p:spTree>
    <p:extLst>
      <p:ext uri="{BB962C8B-B14F-4D97-AF65-F5344CB8AC3E}">
        <p14:creationId xmlns:p14="http://schemas.microsoft.com/office/powerpoint/2010/main" val="3082594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931CE76-584D-4C25-B5C3-1CD6FE6ABCE1}" type="datetimeFigureOut">
              <a:rPr lang="en-GB" smtClean="0"/>
              <a:pPr/>
              <a:t>30/09/18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635F168-686C-4B14-B81A-69373C1CA6E6}" type="slidenum">
              <a:rPr lang="en-GB" smtClean="0"/>
              <a:pPr/>
              <a:t>‹#›</a:t>
            </a:fld>
            <a:endParaRPr lang="en-GB"/>
          </a:p>
        </p:txBody>
      </p:sp>
    </p:spTree>
    <p:extLst>
      <p:ext uri="{BB962C8B-B14F-4D97-AF65-F5344CB8AC3E}">
        <p14:creationId xmlns:p14="http://schemas.microsoft.com/office/powerpoint/2010/main" val="2635238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31CE76-584D-4C25-B5C3-1CD6FE6ABCE1}" type="datetimeFigureOut">
              <a:rPr lang="en-GB" smtClean="0"/>
              <a:pPr/>
              <a:t>30/09/18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635F168-686C-4B14-B81A-69373C1CA6E6}" type="slidenum">
              <a:rPr lang="en-GB" smtClean="0"/>
              <a:pPr/>
              <a:t>‹#›</a:t>
            </a:fld>
            <a:endParaRPr lang="en-GB"/>
          </a:p>
        </p:txBody>
      </p:sp>
    </p:spTree>
    <p:extLst>
      <p:ext uri="{BB962C8B-B14F-4D97-AF65-F5344CB8AC3E}">
        <p14:creationId xmlns:p14="http://schemas.microsoft.com/office/powerpoint/2010/main" val="1075350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31CE76-584D-4C25-B5C3-1CD6FE6ABCE1}" type="datetimeFigureOut">
              <a:rPr lang="en-GB" smtClean="0"/>
              <a:pPr/>
              <a:t>30/09/18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635F168-686C-4B14-B81A-69373C1CA6E6}" type="slidenum">
              <a:rPr lang="en-GB" smtClean="0"/>
              <a:pPr/>
              <a:t>‹#›</a:t>
            </a:fld>
            <a:endParaRPr lang="en-GB"/>
          </a:p>
        </p:txBody>
      </p:sp>
    </p:spTree>
    <p:extLst>
      <p:ext uri="{BB962C8B-B14F-4D97-AF65-F5344CB8AC3E}">
        <p14:creationId xmlns:p14="http://schemas.microsoft.com/office/powerpoint/2010/main" val="2900921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31CE76-584D-4C25-B5C3-1CD6FE6ABCE1}" type="datetimeFigureOut">
              <a:rPr lang="en-GB" smtClean="0"/>
              <a:pPr/>
              <a:t>30/09/18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635F168-686C-4B14-B81A-69373C1CA6E6}" type="slidenum">
              <a:rPr lang="en-GB" smtClean="0"/>
              <a:pPr/>
              <a:t>‹#›</a:t>
            </a:fld>
            <a:endParaRPr lang="en-GB"/>
          </a:p>
        </p:txBody>
      </p:sp>
    </p:spTree>
    <p:extLst>
      <p:ext uri="{BB962C8B-B14F-4D97-AF65-F5344CB8AC3E}">
        <p14:creationId xmlns:p14="http://schemas.microsoft.com/office/powerpoint/2010/main" val="41536309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931CE76-584D-4C25-B5C3-1CD6FE6ABCE1}" type="datetimeFigureOut">
              <a:rPr lang="en-GB" smtClean="0"/>
              <a:pPr/>
              <a:t>30/09/18</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635F168-686C-4B14-B81A-69373C1CA6E6}" type="slidenum">
              <a:rPr lang="en-GB" smtClean="0"/>
              <a:pPr/>
              <a:t>‹#›</a:t>
            </a:fld>
            <a:endParaRPr lang="en-GB"/>
          </a:p>
        </p:txBody>
      </p:sp>
    </p:spTree>
    <p:extLst>
      <p:ext uri="{BB962C8B-B14F-4D97-AF65-F5344CB8AC3E}">
        <p14:creationId xmlns:p14="http://schemas.microsoft.com/office/powerpoint/2010/main" val="39806895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zCRKvDyyHmI" TargetMode="External"/><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hyperlink" Target="https://www.ted.com/talks/william_mcdonough_on_cradle_to_cradle_desig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zw2O1PhrzA0" TargetMode="External"/><Relationship Id="rId3" Type="http://schemas.openxmlformats.org/officeDocument/2006/relationships/hyperlink" Target="https://www.youtube.com/watch?v=PR99xebr_b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jpeg"/><Relationship Id="rId7" Type="http://schemas.openxmlformats.org/officeDocument/2006/relationships/image" Target="../media/image40.jpeg"/><Relationship Id="rId8"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oleObject" Target="file:///\\localhost\Volumes\NO%20NAME\2016%20EU%20Green%20Entrepreneurs\4%20Project%20work\Output%204_Teacher%20Support%20and%20Training\Teacher%20training%20June%202017\NO%20NAME:2016%20EU%20Green%20Entrepreneurs:4%20Project%20work:Output%201_Research%20GEE%20Approach%20and%20Pedagogy:GEE%20pedagogy%20and%20framework%20FINAL.docx!OLE_LINK5" TargetMode="External"/><Relationship Id="rId4" Type="http://schemas.openxmlformats.org/officeDocument/2006/relationships/image" Target="../media/image45.emf"/><Relationship Id="rId5" Type="http://schemas.openxmlformats.org/officeDocument/2006/relationships/oleObject" Target="file:///\\localhost\Volumes\NO%20NAME\2016%20EU%20Green%20Entrepreneurs\4%20Project%20work\Output%204_Teacher%20Support%20and%20Training\Teacher%20training%20June%202017\NO%20NAME:2016%20EU%20Green%20Entrepreneurs:4%20Project%20work:Output%201_Research%20GEE%20Approach%20and%20Pedagogy:GEE%20pedagogy%20and%20framework%20FINAL.docx!OLE_LINK6" TargetMode="External"/><Relationship Id="rId6" Type="http://schemas.openxmlformats.org/officeDocument/2006/relationships/image" Target="../media/image46.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geelearning.eu" TargetMode="External"/><Relationship Id="rId3"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hyperlink" Target="http://www.circulardesignguide.com/" TargetMode="External"/><Relationship Id="rId4" Type="http://schemas.openxmlformats.org/officeDocument/2006/relationships/hyperlink" Target="https://www.splosh.com" TargetMode="External"/><Relationship Id="rId5" Type="http://schemas.openxmlformats.org/officeDocument/2006/relationships/hyperlink" Target="https://www.london.gov.uk/city-hall-blog/what-circular-economy-means-london" TargetMode="External"/><Relationship Id="rId6" Type="http://schemas.openxmlformats.org/officeDocument/2006/relationships/hyperlink" Target="http://www.forbes.com/sites/oshadavidson/2011/05/17/ten-companies-using-100-renewable-power/" TargetMode="External"/><Relationship Id="rId7" Type="http://schemas.openxmlformats.org/officeDocument/2006/relationships/hyperlink" Target="http://www.ctechinnovation.com/collaborative-research/wear2-microwave-textile-disassembly/" TargetMode="External"/><Relationship Id="rId8" Type="http://schemas.openxmlformats.org/officeDocument/2006/relationships/hyperlink" Target="http://www.lotc.org.uk" TargetMode="External"/><Relationship Id="rId1" Type="http://schemas.openxmlformats.org/officeDocument/2006/relationships/slideLayout" Target="../slideLayouts/slideLayout2.xml"/><Relationship Id="rId2" Type="http://schemas.openxmlformats.org/officeDocument/2006/relationships/hyperlink" Target="https://www.ellenmacarthurfoundation.org"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field-studies-council.org/centres/londonregion/london/learn/schools/course-information/secondary.aspx" TargetMode="External"/><Relationship Id="rId4" Type="http://schemas.openxmlformats.org/officeDocument/2006/relationships/hyperlink" Target="https://www.bitc.org.uk" TargetMode="External"/><Relationship Id="rId1" Type="http://schemas.openxmlformats.org/officeDocument/2006/relationships/slideLayout" Target="../slideLayouts/slideLayout2.xml"/><Relationship Id="rId2" Type="http://schemas.openxmlformats.org/officeDocument/2006/relationships/hyperlink" Target="https://www.field-studies-council.org/centres/londonregion/eppingforest/learn/schools/course-information/secondary.aspx"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FKjJyus6WOg" TargetMode="External"/><Relationship Id="rId4" Type="http://schemas.openxmlformats.org/officeDocument/2006/relationships/hyperlink" Target="https://www.youtube.com/watch?v=lK00v_tzkCI" TargetMode="External"/><Relationship Id="rId5" Type="http://schemas.openxmlformats.org/officeDocument/2006/relationships/hyperlink" Target="https://www.youtube.com/watch?v=EblQj_pZFlQ" TargetMode="External"/><Relationship Id="rId1" Type="http://schemas.openxmlformats.org/officeDocument/2006/relationships/slideLayout" Target="../slideLayouts/slideLayout2.xml"/><Relationship Id="rId2" Type="http://schemas.openxmlformats.org/officeDocument/2006/relationships/hyperlink" Target="https://www.youtube.com/watch?v=zCRKvDyyHmI"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71945" y="1236314"/>
            <a:ext cx="6979227" cy="1413018"/>
          </a:xfrm>
        </p:spPr>
        <p:txBody>
          <a:bodyPr>
            <a:normAutofit fontScale="90000"/>
          </a:bodyPr>
          <a:lstStyle/>
          <a:p>
            <a:r>
              <a:rPr lang="en-GB" dirty="0" smtClean="0"/>
              <a:t>Green Entrepreneurs Europe (GEE)</a:t>
            </a:r>
            <a:endParaRPr lang="en-GB" dirty="0"/>
          </a:p>
        </p:txBody>
      </p:sp>
      <p:sp>
        <p:nvSpPr>
          <p:cNvPr id="3" name="Subtitle 2"/>
          <p:cNvSpPr>
            <a:spLocks noGrp="1"/>
          </p:cNvSpPr>
          <p:nvPr>
            <p:ph type="subTitle" idx="1"/>
          </p:nvPr>
        </p:nvSpPr>
        <p:spPr>
          <a:xfrm>
            <a:off x="2055873" y="3204196"/>
            <a:ext cx="7792218" cy="793317"/>
          </a:xfrm>
        </p:spPr>
        <p:txBody>
          <a:bodyPr>
            <a:noAutofit/>
          </a:bodyPr>
          <a:lstStyle/>
          <a:p>
            <a:pPr algn="ctr"/>
            <a:r>
              <a:rPr lang="en-GB" sz="2800" dirty="0" smtClean="0"/>
              <a:t>Self-guided teacher training for delivering </a:t>
            </a:r>
            <a:r>
              <a:rPr lang="en-US" sz="2800" dirty="0" err="1" smtClean="0"/>
              <a:t>th</a:t>
            </a:r>
            <a:r>
              <a:rPr lang="en-GB" sz="2800" dirty="0" smtClean="0"/>
              <a:t>e GEE project at your school</a:t>
            </a:r>
            <a:endParaRPr lang="en-GB" sz="28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l="-4282" t="-708" r="-1350" b="-11741"/>
          <a:stretch/>
        </p:blipFill>
        <p:spPr>
          <a:xfrm>
            <a:off x="517801" y="518036"/>
            <a:ext cx="2501152" cy="266251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58640" y="4888360"/>
            <a:ext cx="1765300" cy="867588"/>
          </a:xfrm>
          <a:prstGeom prst="rect">
            <a:avLst/>
          </a:prstGeom>
        </p:spPr>
      </p:pic>
      <p:sp>
        <p:nvSpPr>
          <p:cNvPr id="8" name="TextBox 7"/>
          <p:cNvSpPr txBox="1"/>
          <p:nvPr/>
        </p:nvSpPr>
        <p:spPr>
          <a:xfrm>
            <a:off x="5185020" y="5911767"/>
            <a:ext cx="1925007" cy="553998"/>
          </a:xfrm>
          <a:prstGeom prst="rect">
            <a:avLst/>
          </a:prstGeom>
          <a:noFill/>
        </p:spPr>
        <p:txBody>
          <a:bodyPr wrap="square" rtlCol="0">
            <a:spAutoFit/>
          </a:bodyPr>
          <a:lstStyle/>
          <a:p>
            <a:r>
              <a:rPr lang="en-US" sz="1000" dirty="0" smtClean="0">
                <a:latin typeface="Calibri"/>
                <a:cs typeface="Calibri"/>
              </a:rPr>
              <a:t>The FSC are the educational partners of the GEE project in the UK.</a:t>
            </a:r>
            <a:endParaRPr lang="en-GB" sz="1000" dirty="0">
              <a:latin typeface="Calibri"/>
              <a:cs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89525" y="5038200"/>
            <a:ext cx="1030099" cy="811270"/>
          </a:xfrm>
          <a:prstGeom prst="rect">
            <a:avLst/>
          </a:prstGeom>
        </p:spPr>
      </p:pic>
      <p:sp>
        <p:nvSpPr>
          <p:cNvPr id="10" name="TextBox 9"/>
          <p:cNvSpPr txBox="1"/>
          <p:nvPr/>
        </p:nvSpPr>
        <p:spPr>
          <a:xfrm>
            <a:off x="7455014" y="5974886"/>
            <a:ext cx="1925007" cy="400110"/>
          </a:xfrm>
          <a:prstGeom prst="rect">
            <a:avLst/>
          </a:prstGeom>
          <a:noFill/>
        </p:spPr>
        <p:txBody>
          <a:bodyPr wrap="square" rtlCol="0">
            <a:spAutoFit/>
          </a:bodyPr>
          <a:lstStyle/>
          <a:p>
            <a:r>
              <a:rPr lang="en-US" sz="1000" dirty="0" smtClean="0">
                <a:latin typeface="Calibri"/>
                <a:cs typeface="Calibri"/>
              </a:rPr>
              <a:t>BITC are the business partners of the GEE project in the UK.</a:t>
            </a:r>
            <a:endParaRPr lang="en-GB" sz="1000" dirty="0">
              <a:latin typeface="Calibri"/>
              <a:cs typeface="Calibri"/>
            </a:endParaRPr>
          </a:p>
        </p:txBody>
      </p:sp>
      <p:sp>
        <p:nvSpPr>
          <p:cNvPr id="11" name="Text Box 7"/>
          <p:cNvSpPr txBox="1"/>
          <p:nvPr/>
        </p:nvSpPr>
        <p:spPr>
          <a:xfrm>
            <a:off x="2813050" y="349250"/>
            <a:ext cx="6514394" cy="57150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800" i="1">
                <a:effectLst/>
                <a:latin typeface="Helvetica"/>
                <a:ea typeface="Times New Roman"/>
                <a:cs typeface="Times New Roman"/>
              </a:rPr>
              <a:t>“The European Commission </a:t>
            </a:r>
            <a:r>
              <a:rPr lang="en-GB" sz="800" i="1">
                <a:solidFill>
                  <a:srgbClr val="000000"/>
                </a:solidFill>
                <a:effectLst/>
                <a:latin typeface="Helvetica"/>
                <a:ea typeface="Times New Roman"/>
                <a:cs typeface="Tahoma"/>
              </a:rPr>
              <a:t>support for the production of this publication does not constitute an endorsement of the contents which reflects the </a:t>
            </a:r>
            <a:r>
              <a:rPr lang="en-GB" sz="800" i="1">
                <a:effectLst/>
                <a:latin typeface="Helvetica"/>
                <a:ea typeface="Times New Roman"/>
                <a:cs typeface="Times New Roman"/>
              </a:rPr>
              <a:t>v</a:t>
            </a:r>
            <a:r>
              <a:rPr lang="en-GB" sz="800" i="1">
                <a:solidFill>
                  <a:srgbClr val="000000"/>
                </a:solidFill>
                <a:effectLst/>
                <a:latin typeface="Helvetica"/>
                <a:ea typeface="Times New Roman"/>
                <a:cs typeface="Tahoma"/>
              </a:rPr>
              <a:t>iews only of the authors, and the Commission cannot be held responsible for any use which may be made of the information contained therein."</a:t>
            </a:r>
            <a:endParaRPr lang="en-GB" sz="1200">
              <a:effectLst/>
              <a:ea typeface="ＭＳ 明朝"/>
              <a:cs typeface="Times New Roman"/>
            </a:endParaRPr>
          </a:p>
        </p:txBody>
      </p:sp>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1495672" y="4981222"/>
            <a:ext cx="2709439" cy="968163"/>
          </a:xfrm>
          <a:prstGeom prst="rect">
            <a:avLst/>
          </a:prstGeom>
          <a:noFill/>
          <a:ln>
            <a:noFill/>
          </a:ln>
        </p:spPr>
      </p:pic>
    </p:spTree>
    <p:extLst>
      <p:ext uri="{BB962C8B-B14F-4D97-AF65-F5344CB8AC3E}">
        <p14:creationId xmlns:p14="http://schemas.microsoft.com/office/powerpoint/2010/main" val="99381673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34740" y="694471"/>
            <a:ext cx="6917638" cy="5188229"/>
          </a:xfrm>
          <a:prstGeom prst="rect">
            <a:avLst/>
          </a:prstGeom>
        </p:spPr>
      </p:pic>
      <p:sp>
        <p:nvSpPr>
          <p:cNvPr id="5" name="Title 1"/>
          <p:cNvSpPr txBox="1">
            <a:spLocks/>
          </p:cNvSpPr>
          <p:nvPr/>
        </p:nvSpPr>
        <p:spPr>
          <a:xfrm>
            <a:off x="239889" y="158044"/>
            <a:ext cx="8596668" cy="7874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smtClean="0"/>
              <a:t> A change in thinking…</a:t>
            </a:r>
            <a:endParaRPr lang="en-GB" dirty="0"/>
          </a:p>
        </p:txBody>
      </p:sp>
      <p:sp>
        <p:nvSpPr>
          <p:cNvPr id="7" name="Rectangle 6"/>
          <p:cNvSpPr/>
          <p:nvPr/>
        </p:nvSpPr>
        <p:spPr>
          <a:xfrm>
            <a:off x="14110" y="5348448"/>
            <a:ext cx="9209783" cy="1015663"/>
          </a:xfrm>
          <a:prstGeom prst="rect">
            <a:avLst/>
          </a:prstGeom>
          <a:solidFill>
            <a:schemeClr val="bg1"/>
          </a:solidFill>
        </p:spPr>
        <p:txBody>
          <a:bodyPr wrap="square">
            <a:spAutoFit/>
          </a:bodyPr>
          <a:lstStyle/>
          <a:p>
            <a:r>
              <a:rPr lang="en-US" b="1" dirty="0"/>
              <a:t>It’s Official: Scientists Say We're Entering Earth's Sixth Mass Extinction</a:t>
            </a:r>
          </a:p>
          <a:p>
            <a:r>
              <a:rPr lang="en-US" b="1" dirty="0"/>
              <a:t>And humans may struggle to survive it.</a:t>
            </a:r>
          </a:p>
          <a:p>
            <a:endParaRPr lang="en-US" sz="800" dirty="0"/>
          </a:p>
          <a:p>
            <a:r>
              <a:rPr lang="en-US" sz="800" dirty="0"/>
              <a:t>FIONA </a:t>
            </a:r>
            <a:r>
              <a:rPr lang="en-US" sz="800" dirty="0" smtClean="0"/>
              <a:t>MACDONALD, Science alert,</a:t>
            </a:r>
            <a:endParaRPr lang="en-US" sz="800" dirty="0"/>
          </a:p>
          <a:p>
            <a:r>
              <a:rPr lang="en-US" sz="800" dirty="0"/>
              <a:t>22 JUN </a:t>
            </a:r>
            <a:r>
              <a:rPr lang="en-US" sz="800" dirty="0" smtClean="0"/>
              <a:t>2015</a:t>
            </a:r>
          </a:p>
        </p:txBody>
      </p:sp>
      <p:sp>
        <p:nvSpPr>
          <p:cNvPr id="9" name="TextBox 8"/>
          <p:cNvSpPr txBox="1"/>
          <p:nvPr/>
        </p:nvSpPr>
        <p:spPr>
          <a:xfrm rot="16200000">
            <a:off x="-284977" y="3014119"/>
            <a:ext cx="4299851" cy="276999"/>
          </a:xfrm>
          <a:prstGeom prst="rect">
            <a:avLst/>
          </a:prstGeom>
          <a:noFill/>
        </p:spPr>
        <p:txBody>
          <a:bodyPr wrap="square" rtlCol="0">
            <a:spAutoFit/>
          </a:bodyPr>
          <a:lstStyle/>
          <a:p>
            <a:r>
              <a:rPr lang="en-GB" sz="600" dirty="0" smtClean="0"/>
              <a:t>Image: F</a:t>
            </a:r>
            <a:r>
              <a:rPr lang="en-US" sz="600" dirty="0" smtClean="0"/>
              <a:t>l</a:t>
            </a:r>
            <a:r>
              <a:rPr lang="en-GB" sz="600" dirty="0" err="1" smtClean="0"/>
              <a:t>ickr</a:t>
            </a:r>
            <a:r>
              <a:rPr lang="en-GB" sz="600" dirty="0" smtClean="0"/>
              <a:t>, Dinosaur, Javier </a:t>
            </a:r>
            <a:r>
              <a:rPr lang="en-GB" sz="600" dirty="0" err="1" smtClean="0"/>
              <a:t>Castanon</a:t>
            </a:r>
            <a:r>
              <a:rPr lang="en-GB" sz="600" dirty="0" smtClean="0"/>
              <a:t>, 24/04/2013, Creative commons license, non-commercial, non </a:t>
            </a:r>
            <a:r>
              <a:rPr lang="en-GB" sz="600" dirty="0" err="1" smtClean="0"/>
              <a:t>derivs</a:t>
            </a:r>
            <a:r>
              <a:rPr lang="en-GB" sz="600" dirty="0" smtClean="0"/>
              <a:t> 2.0 generic. </a:t>
            </a:r>
            <a:endParaRPr lang="en-GB" sz="600" dirty="0"/>
          </a:p>
        </p:txBody>
      </p:sp>
      <p:sp>
        <p:nvSpPr>
          <p:cNvPr id="2" name="TextBox 1"/>
          <p:cNvSpPr txBox="1"/>
          <p:nvPr/>
        </p:nvSpPr>
        <p:spPr>
          <a:xfrm>
            <a:off x="601558" y="1019405"/>
            <a:ext cx="11061990" cy="3231654"/>
          </a:xfrm>
          <a:prstGeom prst="rect">
            <a:avLst/>
          </a:prstGeom>
          <a:solidFill>
            <a:schemeClr val="bg1"/>
          </a:solidFill>
        </p:spPr>
        <p:txBody>
          <a:bodyPr wrap="square" rtlCol="0">
            <a:spAutoFit/>
          </a:bodyPr>
          <a:lstStyle/>
          <a:p>
            <a:r>
              <a:rPr lang="en-US" sz="2800" dirty="0" smtClean="0"/>
              <a:t>“The </a:t>
            </a:r>
            <a:r>
              <a:rPr lang="en-US" sz="2800" dirty="0"/>
              <a:t>world is faced with challenges in all three dimensions of sustainable </a:t>
            </a:r>
            <a:r>
              <a:rPr lang="en-US" sz="2800" dirty="0" smtClean="0"/>
              <a:t>development</a:t>
            </a:r>
            <a:r>
              <a:rPr lang="en-US" sz="2800" dirty="0"/>
              <a:t>—economic, social and environmental. More than 1 billion people are still living in extreme poverty, and income inequality within and among many countries has been rising; at the same time, unsustainable consumption and production patterns have resulted in huge economic and social costs and may endanger life on the planet</a:t>
            </a:r>
            <a:r>
              <a:rPr lang="en-US" sz="2800" dirty="0" smtClean="0"/>
              <a:t>.” </a:t>
            </a:r>
          </a:p>
          <a:p>
            <a:r>
              <a:rPr lang="en-US" sz="800" dirty="0" smtClean="0"/>
              <a:t>Department of Economic and Social Affairs (2013), </a:t>
            </a:r>
            <a:r>
              <a:rPr lang="en-US" sz="800" i="1" dirty="0" smtClean="0"/>
              <a:t>World Economic and Social Survey 2013</a:t>
            </a:r>
            <a:r>
              <a:rPr lang="en-US" sz="800" dirty="0"/>
              <a:t>, Accessed 05/01/2018, https://</a:t>
            </a:r>
            <a:r>
              <a:rPr lang="en-US" sz="800" dirty="0" err="1"/>
              <a:t>sustainabledevelopment.un.org</a:t>
            </a:r>
            <a:r>
              <a:rPr lang="en-US" sz="800" dirty="0"/>
              <a:t>/content/documents/2843WESS2013.pdf</a:t>
            </a:r>
            <a:endParaRPr lang="en-GB" sz="800" dirty="0"/>
          </a:p>
        </p:txBody>
      </p:sp>
    </p:spTree>
    <p:extLst>
      <p:ext uri="{BB962C8B-B14F-4D97-AF65-F5344CB8AC3E}">
        <p14:creationId xmlns:p14="http://schemas.microsoft.com/office/powerpoint/2010/main" val="36048072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p:bldP spid="9" grpId="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Point Star 4"/>
          <p:cNvSpPr/>
          <p:nvPr/>
        </p:nvSpPr>
        <p:spPr>
          <a:xfrm>
            <a:off x="8301839" y="234189"/>
            <a:ext cx="2171701" cy="1538020"/>
          </a:xfrm>
          <a:prstGeom prst="star5">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64485" y="1470908"/>
            <a:ext cx="8952429" cy="4027651"/>
          </a:xfrm>
        </p:spPr>
        <p:txBody>
          <a:bodyPr>
            <a:normAutofit fontScale="90000"/>
          </a:bodyPr>
          <a:lstStyle/>
          <a:p>
            <a:pPr>
              <a:spcAft>
                <a:spcPts val="1200"/>
              </a:spcAft>
            </a:pPr>
            <a:r>
              <a:rPr lang="en-GB" dirty="0" smtClean="0">
                <a:solidFill>
                  <a:schemeClr val="accent1">
                    <a:lumMod val="75000"/>
                  </a:schemeClr>
                </a:solidFill>
              </a:rPr>
              <a:t>What is an entrepreneur?</a:t>
            </a:r>
            <a:br>
              <a:rPr lang="en-GB" dirty="0" smtClean="0">
                <a:solidFill>
                  <a:schemeClr val="accent1">
                    <a:lumMod val="75000"/>
                  </a:schemeClr>
                </a:solidFill>
              </a:rPr>
            </a:br>
            <a:r>
              <a:rPr lang="en-GB" dirty="0" smtClean="0">
                <a:solidFill>
                  <a:schemeClr val="accent2">
                    <a:lumMod val="60000"/>
                    <a:lumOff val="40000"/>
                  </a:schemeClr>
                </a:solidFill>
              </a:rPr>
              <a:t/>
            </a:r>
            <a:br>
              <a:rPr lang="en-GB" dirty="0" smtClean="0">
                <a:solidFill>
                  <a:schemeClr val="accent2">
                    <a:lumMod val="60000"/>
                    <a:lumOff val="40000"/>
                  </a:schemeClr>
                </a:solidFill>
              </a:rPr>
            </a:br>
            <a:r>
              <a:rPr lang="en-GB" dirty="0" smtClean="0">
                <a:solidFill>
                  <a:schemeClr val="tx1"/>
                </a:solidFill>
              </a:rPr>
              <a:t>1) On a post-it,</a:t>
            </a:r>
            <a:r>
              <a:rPr lang="en-GB" dirty="0">
                <a:solidFill>
                  <a:schemeClr val="tx1"/>
                </a:solidFill>
              </a:rPr>
              <a:t> </a:t>
            </a:r>
            <a:r>
              <a:rPr lang="en-GB" dirty="0" smtClean="0">
                <a:solidFill>
                  <a:schemeClr val="tx1"/>
                </a:solidFill>
              </a:rPr>
              <a:t>or whatever you have to hand, jot down a quick definition of w</a:t>
            </a:r>
            <a:r>
              <a:rPr lang="en-US" dirty="0" smtClean="0">
                <a:solidFill>
                  <a:schemeClr val="tx1"/>
                </a:solidFill>
              </a:rPr>
              <a:t>ha</a:t>
            </a:r>
            <a:r>
              <a:rPr lang="en-GB" dirty="0" smtClean="0">
                <a:solidFill>
                  <a:schemeClr val="tx1"/>
                </a:solidFill>
              </a:rPr>
              <a:t>t you think an entrepreneur is. Can you name any?</a:t>
            </a:r>
            <a:br>
              <a:rPr lang="en-GB" dirty="0" smtClean="0">
                <a:solidFill>
                  <a:schemeClr val="tx1"/>
                </a:solidFill>
              </a:rPr>
            </a:br>
            <a:r>
              <a:rPr lang="en-GB" dirty="0" smtClean="0">
                <a:solidFill>
                  <a:schemeClr val="tx1"/>
                </a:solidFill>
              </a:rPr>
              <a:t/>
            </a:r>
            <a:br>
              <a:rPr lang="en-GB" dirty="0" smtClean="0">
                <a:solidFill>
                  <a:schemeClr val="tx1"/>
                </a:solidFill>
              </a:rPr>
            </a:br>
            <a:r>
              <a:rPr lang="en-GB" dirty="0" smtClean="0">
                <a:solidFill>
                  <a:schemeClr val="tx1"/>
                </a:solidFill>
              </a:rPr>
              <a:t>2) Now write down the skills you </a:t>
            </a:r>
            <a:r>
              <a:rPr lang="en-US" dirty="0" err="1" smtClean="0">
                <a:solidFill>
                  <a:schemeClr val="tx1"/>
                </a:solidFill>
              </a:rPr>
              <a:t>th</a:t>
            </a:r>
            <a:r>
              <a:rPr lang="en-GB" dirty="0" smtClean="0">
                <a:solidFill>
                  <a:schemeClr val="tx1"/>
                </a:solidFill>
              </a:rPr>
              <a:t>ink an entrepreneur needs.</a:t>
            </a:r>
            <a:r>
              <a:rPr lang="en-GB" sz="2700" dirty="0">
                <a:solidFill>
                  <a:schemeClr val="tx1"/>
                </a:solidFill>
              </a:rPr>
              <a:t/>
            </a:r>
            <a:br>
              <a:rPr lang="en-GB" sz="2700" dirty="0">
                <a:solidFill>
                  <a:schemeClr val="tx1"/>
                </a:solidFill>
              </a:rPr>
            </a:br>
            <a:r>
              <a:rPr lang="en-GB" dirty="0" smtClean="0">
                <a:solidFill>
                  <a:schemeClr val="tx1"/>
                </a:solidFill>
              </a:rPr>
              <a:t/>
            </a:r>
            <a:br>
              <a:rPr lang="en-GB" dirty="0" smtClean="0">
                <a:solidFill>
                  <a:schemeClr val="tx1"/>
                </a:solidFill>
              </a:rPr>
            </a:br>
            <a:endParaRPr lang="en-GB" dirty="0">
              <a:solidFill>
                <a:schemeClr val="tx1"/>
              </a:solidFill>
            </a:endParaRPr>
          </a:p>
        </p:txBody>
      </p:sp>
      <p:sp>
        <p:nvSpPr>
          <p:cNvPr id="4" name="TextBox 3"/>
          <p:cNvSpPr txBox="1"/>
          <p:nvPr/>
        </p:nvSpPr>
        <p:spPr>
          <a:xfrm>
            <a:off x="8863318" y="843122"/>
            <a:ext cx="1288475" cy="461665"/>
          </a:xfrm>
          <a:prstGeom prst="rect">
            <a:avLst/>
          </a:prstGeom>
          <a:noFill/>
        </p:spPr>
        <p:txBody>
          <a:bodyPr wrap="square" rtlCol="0">
            <a:spAutoFit/>
          </a:bodyPr>
          <a:lstStyle/>
          <a:p>
            <a:r>
              <a:rPr lang="en-GB" sz="2400" dirty="0" smtClean="0"/>
              <a:t>Post its</a:t>
            </a:r>
            <a:endParaRPr lang="en-GB" sz="2400" dirty="0"/>
          </a:p>
        </p:txBody>
      </p:sp>
    </p:spTree>
    <p:extLst>
      <p:ext uri="{BB962C8B-B14F-4D97-AF65-F5344CB8AC3E}">
        <p14:creationId xmlns:p14="http://schemas.microsoft.com/office/powerpoint/2010/main" val="383150561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26226" y="407674"/>
            <a:ext cx="7733113" cy="5823126"/>
          </a:xfrm>
          <a:prstGeom prst="rect">
            <a:avLst/>
          </a:prstGeom>
        </p:spPr>
      </p:pic>
      <p:sp>
        <p:nvSpPr>
          <p:cNvPr id="2" name="TextBox 1"/>
          <p:cNvSpPr txBox="1"/>
          <p:nvPr/>
        </p:nvSpPr>
        <p:spPr>
          <a:xfrm>
            <a:off x="8891235" y="1044849"/>
            <a:ext cx="2929862" cy="4708981"/>
          </a:xfrm>
          <a:prstGeom prst="rect">
            <a:avLst/>
          </a:prstGeom>
          <a:solidFill>
            <a:schemeClr val="bg1"/>
          </a:solidFill>
          <a:ln w="34925">
            <a:solidFill>
              <a:schemeClr val="tx1"/>
            </a:solidFill>
          </a:ln>
        </p:spPr>
        <p:txBody>
          <a:bodyPr wrap="square" rtlCol="0">
            <a:spAutoFit/>
          </a:bodyPr>
          <a:lstStyle/>
          <a:p>
            <a:pPr algn="ctr"/>
            <a:r>
              <a:rPr lang="en-GB" sz="2000" dirty="0" smtClean="0"/>
              <a:t>GEE skills:</a:t>
            </a:r>
            <a:r>
              <a:rPr lang="en-GB" sz="2000" dirty="0"/>
              <a:t> </a:t>
            </a:r>
            <a:r>
              <a:rPr lang="en-GB" sz="2000" dirty="0" smtClean="0"/>
              <a:t>creativity</a:t>
            </a:r>
            <a:r>
              <a:rPr lang="en-GB" sz="2000" dirty="0"/>
              <a:t>, initiative, tenacity, teamwork, understanding of risk and a sense of </a:t>
            </a:r>
            <a:r>
              <a:rPr lang="en-GB" sz="2000" dirty="0" smtClean="0"/>
              <a:t>responsibility.</a:t>
            </a:r>
          </a:p>
          <a:p>
            <a:pPr algn="ctr"/>
            <a:endParaRPr lang="en-GB" sz="2000" dirty="0" smtClean="0"/>
          </a:p>
          <a:p>
            <a:pPr algn="ctr"/>
            <a:r>
              <a:rPr lang="en-GB" sz="2000" dirty="0"/>
              <a:t>This is the entrepreneurial mind-set that helps entrepreneurs transform ideas into action and also significantly increases employability.</a:t>
            </a:r>
          </a:p>
        </p:txBody>
      </p:sp>
      <p:sp>
        <p:nvSpPr>
          <p:cNvPr id="4" name="TextBox 3"/>
          <p:cNvSpPr txBox="1"/>
          <p:nvPr/>
        </p:nvSpPr>
        <p:spPr>
          <a:xfrm>
            <a:off x="391964" y="413254"/>
            <a:ext cx="2602632" cy="3139321"/>
          </a:xfrm>
          <a:prstGeom prst="rect">
            <a:avLst/>
          </a:prstGeom>
          <a:solidFill>
            <a:schemeClr val="bg1"/>
          </a:solidFill>
          <a:ln w="34925">
            <a:solidFill>
              <a:schemeClr val="tx1"/>
            </a:solidFill>
          </a:ln>
        </p:spPr>
        <p:txBody>
          <a:bodyPr wrap="square" rtlCol="0">
            <a:spAutoFit/>
          </a:bodyPr>
          <a:lstStyle/>
          <a:p>
            <a:r>
              <a:rPr lang="en-GB" dirty="0"/>
              <a:t>Students from the project pilot schools did the same exercise. Their answers were put into a word cloud and this is the result. </a:t>
            </a:r>
          </a:p>
          <a:p>
            <a:r>
              <a:rPr lang="en-GB" dirty="0"/>
              <a:t>Box on right: entrepreneurial skills that the students should develop as part of the GEE project. </a:t>
            </a:r>
          </a:p>
        </p:txBody>
      </p:sp>
    </p:spTree>
    <p:extLst>
      <p:ext uri="{BB962C8B-B14F-4D97-AF65-F5344CB8AC3E}">
        <p14:creationId xmlns:p14="http://schemas.microsoft.com/office/powerpoint/2010/main" val="25422325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45127"/>
          </a:xfrm>
        </p:spPr>
        <p:txBody>
          <a:bodyPr/>
          <a:lstStyle/>
          <a:p>
            <a:r>
              <a:rPr lang="en-GB" dirty="0" smtClean="0"/>
              <a:t>The circular economy</a:t>
            </a:r>
            <a:endParaRPr lang="en-GB" dirty="0"/>
          </a:p>
        </p:txBody>
      </p:sp>
      <p:sp>
        <p:nvSpPr>
          <p:cNvPr id="3" name="Content Placeholder 2"/>
          <p:cNvSpPr>
            <a:spLocks noGrp="1"/>
          </p:cNvSpPr>
          <p:nvPr>
            <p:ph idx="1"/>
          </p:nvPr>
        </p:nvSpPr>
        <p:spPr>
          <a:xfrm>
            <a:off x="573425" y="1454727"/>
            <a:ext cx="8596668" cy="1042940"/>
          </a:xfrm>
        </p:spPr>
        <p:txBody>
          <a:bodyPr>
            <a:normAutofit/>
          </a:bodyPr>
          <a:lstStyle/>
          <a:p>
            <a:r>
              <a:rPr lang="en-GB" dirty="0">
                <a:solidFill>
                  <a:schemeClr val="tx1"/>
                </a:solidFill>
                <a:hlinkClick r:id="rId3"/>
              </a:rPr>
              <a:t>https://</a:t>
            </a:r>
            <a:r>
              <a:rPr lang="en-GB" dirty="0" smtClean="0">
                <a:solidFill>
                  <a:schemeClr val="tx1"/>
                </a:solidFill>
                <a:hlinkClick r:id="rId3"/>
              </a:rPr>
              <a:t>www.youtube.com/watch?v=zCRKvDyyHmI</a:t>
            </a:r>
            <a:r>
              <a:rPr lang="en-GB" dirty="0">
                <a:solidFill>
                  <a:schemeClr val="tx1"/>
                </a:solidFill>
              </a:rPr>
              <a:t> </a:t>
            </a:r>
            <a:r>
              <a:rPr lang="en-GB" dirty="0" smtClean="0">
                <a:solidFill>
                  <a:schemeClr val="tx1"/>
                </a:solidFill>
              </a:rPr>
              <a:t>     </a:t>
            </a:r>
            <a:r>
              <a:rPr lang="en-GB" sz="1600" dirty="0" smtClean="0">
                <a:solidFill>
                  <a:schemeClr val="tx1"/>
                </a:solidFill>
              </a:rPr>
              <a:t>up to 2.13</a:t>
            </a:r>
            <a:endParaRPr lang="en-GB" sz="1600" dirty="0">
              <a:solidFill>
                <a:schemeClr val="tx1"/>
              </a:solidFill>
            </a:endParaRPr>
          </a:p>
          <a:p>
            <a:r>
              <a:rPr lang="en-GB" sz="2400" dirty="0" smtClean="0">
                <a:solidFill>
                  <a:schemeClr val="tx1"/>
                </a:solidFill>
              </a:rPr>
              <a:t>Complete the diagrams</a:t>
            </a:r>
          </a:p>
        </p:txBody>
      </p:sp>
      <p:pic>
        <p:nvPicPr>
          <p:cNvPr id="9" name="Picture 8"/>
          <p:cNvPicPr>
            <a:picLocks noChangeAspect="1"/>
          </p:cNvPicPr>
          <p:nvPr/>
        </p:nvPicPr>
        <p:blipFill>
          <a:blip r:embed="rId4"/>
          <a:stretch>
            <a:fillRect/>
          </a:stretch>
        </p:blipFill>
        <p:spPr>
          <a:xfrm>
            <a:off x="0" y="2511778"/>
            <a:ext cx="12173926" cy="4346222"/>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23346" y="2630569"/>
            <a:ext cx="4785251" cy="3023643"/>
          </a:xfrm>
          <a:prstGeom prst="rect">
            <a:avLst/>
          </a:prstGeom>
        </p:spPr>
      </p:pic>
      <p:grpSp>
        <p:nvGrpSpPr>
          <p:cNvPr id="16" name="Group 15"/>
          <p:cNvGrpSpPr/>
          <p:nvPr/>
        </p:nvGrpSpPr>
        <p:grpSpPr>
          <a:xfrm>
            <a:off x="711826" y="3567899"/>
            <a:ext cx="4174191" cy="1587314"/>
            <a:chOff x="605986" y="3522545"/>
            <a:chExt cx="4174191" cy="1587314"/>
          </a:xfrm>
        </p:grpSpPr>
        <p:sp>
          <p:nvSpPr>
            <p:cNvPr id="11" name="TextBox 10"/>
            <p:cNvSpPr txBox="1"/>
            <p:nvPr/>
          </p:nvSpPr>
          <p:spPr>
            <a:xfrm>
              <a:off x="1829462" y="3522545"/>
              <a:ext cx="1149083"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smtClean="0"/>
                <a:t>Make &amp; consume</a:t>
              </a:r>
              <a:endParaRPr lang="en-GB" dirty="0"/>
            </a:p>
          </p:txBody>
        </p:sp>
        <p:sp>
          <p:nvSpPr>
            <p:cNvPr id="12" name="TextBox 11"/>
            <p:cNvSpPr txBox="1"/>
            <p:nvPr/>
          </p:nvSpPr>
          <p:spPr>
            <a:xfrm>
              <a:off x="3221662" y="3614472"/>
              <a:ext cx="102692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smtClean="0"/>
                <a:t>Dispose</a:t>
              </a:r>
              <a:endParaRPr lang="en-GB" dirty="0"/>
            </a:p>
          </p:txBody>
        </p:sp>
        <p:sp>
          <p:nvSpPr>
            <p:cNvPr id="13" name="TextBox 12"/>
            <p:cNvSpPr txBox="1"/>
            <p:nvPr/>
          </p:nvSpPr>
          <p:spPr>
            <a:xfrm>
              <a:off x="605986" y="4461093"/>
              <a:ext cx="800129"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smtClean="0"/>
                <a:t>fossil fuels</a:t>
              </a:r>
              <a:endParaRPr lang="en-GB" dirty="0"/>
            </a:p>
          </p:txBody>
        </p:sp>
        <p:sp>
          <p:nvSpPr>
            <p:cNvPr id="14" name="TextBox 13"/>
            <p:cNvSpPr txBox="1"/>
            <p:nvPr/>
          </p:nvSpPr>
          <p:spPr>
            <a:xfrm>
              <a:off x="1544601" y="4416956"/>
              <a:ext cx="800129"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smtClean="0"/>
                <a:t>fossil fuels</a:t>
              </a:r>
              <a:endParaRPr lang="en-GB" dirty="0"/>
            </a:p>
          </p:txBody>
        </p:sp>
        <p:sp>
          <p:nvSpPr>
            <p:cNvPr id="15" name="TextBox 14"/>
            <p:cNvSpPr txBox="1"/>
            <p:nvPr/>
          </p:nvSpPr>
          <p:spPr>
            <a:xfrm>
              <a:off x="3980048" y="4463528"/>
              <a:ext cx="800129"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smtClean="0"/>
                <a:t>fossil fuels</a:t>
              </a:r>
              <a:endParaRPr lang="en-GB" dirty="0"/>
            </a:p>
          </p:txBody>
        </p:sp>
      </p:grpSp>
      <p:pic>
        <p:nvPicPr>
          <p:cNvPr id="17" name="Picture 1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728273" y="2758601"/>
            <a:ext cx="5080158" cy="3824908"/>
          </a:xfrm>
          <a:prstGeom prst="rect">
            <a:avLst/>
          </a:prstGeom>
        </p:spPr>
      </p:pic>
      <p:grpSp>
        <p:nvGrpSpPr>
          <p:cNvPr id="4" name="Group 3"/>
          <p:cNvGrpSpPr/>
          <p:nvPr/>
        </p:nvGrpSpPr>
        <p:grpSpPr>
          <a:xfrm>
            <a:off x="5923152" y="3992411"/>
            <a:ext cx="4629135" cy="1933265"/>
            <a:chOff x="5753820" y="3484415"/>
            <a:chExt cx="4629135" cy="1933265"/>
          </a:xfrm>
        </p:grpSpPr>
        <p:sp>
          <p:nvSpPr>
            <p:cNvPr id="18" name="TextBox 17"/>
            <p:cNvSpPr txBox="1"/>
            <p:nvPr/>
          </p:nvSpPr>
          <p:spPr>
            <a:xfrm>
              <a:off x="5762288" y="4745949"/>
              <a:ext cx="1377934"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smtClean="0"/>
                <a:t>Renewable energy</a:t>
              </a:r>
              <a:endParaRPr lang="en-GB" dirty="0"/>
            </a:p>
          </p:txBody>
        </p:sp>
        <p:sp>
          <p:nvSpPr>
            <p:cNvPr id="19" name="TextBox 18"/>
            <p:cNvSpPr txBox="1"/>
            <p:nvPr/>
          </p:nvSpPr>
          <p:spPr>
            <a:xfrm>
              <a:off x="7283466" y="4771349"/>
              <a:ext cx="1377934"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smtClean="0"/>
                <a:t>Renewable energy</a:t>
              </a:r>
              <a:endParaRPr lang="en-GB" dirty="0"/>
            </a:p>
          </p:txBody>
        </p:sp>
        <p:sp>
          <p:nvSpPr>
            <p:cNvPr id="20" name="TextBox 19"/>
            <p:cNvSpPr txBox="1"/>
            <p:nvPr/>
          </p:nvSpPr>
          <p:spPr>
            <a:xfrm>
              <a:off x="9005021" y="4771349"/>
              <a:ext cx="1377934"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smtClean="0"/>
                <a:t>Renewable energy</a:t>
              </a:r>
              <a:endParaRPr lang="en-GB" dirty="0"/>
            </a:p>
          </p:txBody>
        </p:sp>
        <p:sp>
          <p:nvSpPr>
            <p:cNvPr id="21" name="TextBox 20"/>
            <p:cNvSpPr txBox="1"/>
            <p:nvPr/>
          </p:nvSpPr>
          <p:spPr>
            <a:xfrm>
              <a:off x="7605199" y="3484415"/>
              <a:ext cx="73446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smtClean="0"/>
                <a:t>Make</a:t>
              </a:r>
              <a:endParaRPr lang="en-GB" dirty="0"/>
            </a:p>
          </p:txBody>
        </p:sp>
        <p:sp>
          <p:nvSpPr>
            <p:cNvPr id="22" name="TextBox 21"/>
            <p:cNvSpPr txBox="1"/>
            <p:nvPr/>
          </p:nvSpPr>
          <p:spPr>
            <a:xfrm>
              <a:off x="5753820" y="3566260"/>
              <a:ext cx="948957"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smtClean="0"/>
                <a:t>Take/ re-take</a:t>
              </a:r>
              <a:endParaRPr lang="en-GB" dirty="0"/>
            </a:p>
          </p:txBody>
        </p:sp>
      </p:grpSp>
      <p:sp>
        <p:nvSpPr>
          <p:cNvPr id="5" name="TextBox 4"/>
          <p:cNvSpPr txBox="1"/>
          <p:nvPr/>
        </p:nvSpPr>
        <p:spPr>
          <a:xfrm>
            <a:off x="835498" y="6133137"/>
            <a:ext cx="3191601" cy="184666"/>
          </a:xfrm>
          <a:prstGeom prst="rect">
            <a:avLst/>
          </a:prstGeom>
          <a:noFill/>
        </p:spPr>
        <p:txBody>
          <a:bodyPr wrap="square" rtlCol="0">
            <a:spAutoFit/>
          </a:bodyPr>
          <a:lstStyle/>
          <a:p>
            <a:r>
              <a:rPr lang="en-GB" sz="600" dirty="0" smtClean="0"/>
              <a:t>Images: Originals by Yanika Hennig</a:t>
            </a:r>
            <a:endParaRPr lang="en-GB" sz="600" dirty="0"/>
          </a:p>
        </p:txBody>
      </p:sp>
    </p:spTree>
    <p:extLst>
      <p:ext uri="{BB962C8B-B14F-4D97-AF65-F5344CB8AC3E}">
        <p14:creationId xmlns:p14="http://schemas.microsoft.com/office/powerpoint/2010/main" val="5201736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120" y="2187833"/>
            <a:ext cx="11622295" cy="3797085"/>
          </a:xfrm>
        </p:spPr>
        <p:txBody>
          <a:bodyPr>
            <a:noAutofit/>
          </a:bodyPr>
          <a:lstStyle/>
          <a:p>
            <a:r>
              <a:rPr lang="en-GB" sz="2000" dirty="0" smtClean="0"/>
              <a:t>Not do less bad</a:t>
            </a:r>
            <a:r>
              <a:rPr lang="en-US" sz="2000" dirty="0" smtClean="0"/>
              <a:t>…but do good! Watch the following clip of a TED talk by well respected supporter of the circular economy William Mc. </a:t>
            </a:r>
            <a:r>
              <a:rPr lang="en-US" sz="2000" dirty="0" err="1" smtClean="0"/>
              <a:t>Donough</a:t>
            </a:r>
            <a:r>
              <a:rPr lang="en-US" sz="2000" dirty="0"/>
              <a:t> </a:t>
            </a:r>
            <a:r>
              <a:rPr lang="en-US" sz="2000" dirty="0" smtClean="0"/>
              <a:t>(from 16.40 </a:t>
            </a:r>
            <a:r>
              <a:rPr lang="en-US" sz="2000" dirty="0" err="1"/>
              <a:t>mins</a:t>
            </a:r>
            <a:r>
              <a:rPr lang="en-US" sz="2000" dirty="0"/>
              <a:t>- end)</a:t>
            </a:r>
            <a:endParaRPr lang="en-GB" sz="2000" dirty="0"/>
          </a:p>
          <a:p>
            <a:pPr marL="0" indent="0">
              <a:buNone/>
            </a:pPr>
            <a:r>
              <a:rPr lang="en-US" sz="2000" dirty="0">
                <a:hlinkClick r:id="rId2"/>
              </a:rPr>
              <a:t>https://www.ted.com/</a:t>
            </a:r>
            <a:r>
              <a:rPr lang="en-US" sz="2000" dirty="0" smtClean="0">
                <a:hlinkClick r:id="rId2"/>
              </a:rPr>
              <a:t>talks/william_mcdonough_on_cradle_to_cradle_design#t-4767</a:t>
            </a:r>
            <a:endParaRPr lang="en-US" sz="2000" dirty="0" smtClean="0"/>
          </a:p>
          <a:p>
            <a:r>
              <a:rPr lang="en-GB" sz="2000" dirty="0" smtClean="0"/>
              <a:t>By </a:t>
            </a:r>
            <a:r>
              <a:rPr lang="en-GB" sz="2000" dirty="0"/>
              <a:t>learning the principles that make nature sustainable, we can apply the same principles towards entrepreneurship to create new business ideas and job opportunities that meet Europe’s need for a green economy</a:t>
            </a:r>
            <a:r>
              <a:rPr lang="en-GB" sz="2000" dirty="0" smtClean="0"/>
              <a:t>.</a:t>
            </a:r>
          </a:p>
          <a:p>
            <a:r>
              <a:rPr lang="en-GB" sz="2000" dirty="0" err="1" smtClean="0"/>
              <a:t>Eg</a:t>
            </a:r>
            <a:r>
              <a:rPr lang="en-GB" sz="2000" dirty="0" smtClean="0"/>
              <a:t> waste = food: coffee ground </a:t>
            </a:r>
            <a:r>
              <a:rPr lang="en-US" sz="2000" dirty="0" smtClean="0">
                <a:sym typeface="Wingdings"/>
              </a:rPr>
              <a:t></a:t>
            </a:r>
            <a:r>
              <a:rPr lang="en-GB" sz="2000" dirty="0" smtClean="0"/>
              <a:t>mushrooms. </a:t>
            </a:r>
          </a:p>
          <a:p>
            <a:r>
              <a:rPr lang="en-GB" sz="2000" dirty="0" smtClean="0"/>
              <a:t>Students will get the </a:t>
            </a:r>
            <a:r>
              <a:rPr lang="en-GB" sz="2000" dirty="0" err="1" smtClean="0"/>
              <a:t>opp</a:t>
            </a:r>
            <a:r>
              <a:rPr lang="en-US" sz="2000" dirty="0" smtClean="0"/>
              <a:t>o</a:t>
            </a:r>
            <a:r>
              <a:rPr lang="en-GB" sz="2000" dirty="0" err="1" smtClean="0"/>
              <a:t>rtunity</a:t>
            </a:r>
            <a:r>
              <a:rPr lang="en-GB" sz="2000" dirty="0" smtClean="0"/>
              <a:t> to learn outside the </a:t>
            </a:r>
          </a:p>
          <a:p>
            <a:pPr marL="0" indent="0">
              <a:buNone/>
            </a:pPr>
            <a:r>
              <a:rPr lang="en-GB" sz="2000" dirty="0"/>
              <a:t>	</a:t>
            </a:r>
            <a:r>
              <a:rPr lang="en-GB" sz="2000" dirty="0" smtClean="0"/>
              <a:t>classroom and engage in real world thinking.</a:t>
            </a:r>
            <a:endParaRPr lang="en-GB" sz="2000" dirty="0"/>
          </a:p>
        </p:txBody>
      </p:sp>
      <p:sp>
        <p:nvSpPr>
          <p:cNvPr id="4" name="Content Placeholder 2"/>
          <p:cNvSpPr txBox="1">
            <a:spLocks/>
          </p:cNvSpPr>
          <p:nvPr/>
        </p:nvSpPr>
        <p:spPr>
          <a:xfrm>
            <a:off x="538660" y="1162205"/>
            <a:ext cx="8012674" cy="90482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2400" dirty="0" smtClean="0"/>
              <a:t>Move away from </a:t>
            </a:r>
            <a:r>
              <a:rPr lang="en-GB" sz="2400" i="1" dirty="0" smtClean="0"/>
              <a:t>reductionist</a:t>
            </a:r>
            <a:r>
              <a:rPr lang="en-GB" sz="2400" dirty="0" smtClean="0"/>
              <a:t> to </a:t>
            </a:r>
            <a:r>
              <a:rPr lang="en-GB" sz="2400" i="1" dirty="0" smtClean="0"/>
              <a:t>systems</a:t>
            </a:r>
            <a:r>
              <a:rPr lang="en-GB" sz="2400" dirty="0" smtClean="0"/>
              <a:t> thinking (transformative learning).</a:t>
            </a:r>
          </a:p>
        </p:txBody>
      </p:sp>
      <p:sp>
        <p:nvSpPr>
          <p:cNvPr id="9" name="Right Arrow 8"/>
          <p:cNvSpPr/>
          <p:nvPr/>
        </p:nvSpPr>
        <p:spPr>
          <a:xfrm>
            <a:off x="9124350" y="4767436"/>
            <a:ext cx="987777" cy="2540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 name="Title 12"/>
          <p:cNvSpPr>
            <a:spLocks noGrp="1"/>
          </p:cNvSpPr>
          <p:nvPr>
            <p:ph type="title"/>
          </p:nvPr>
        </p:nvSpPr>
        <p:spPr>
          <a:xfrm>
            <a:off x="677334" y="355602"/>
            <a:ext cx="8596668" cy="632178"/>
          </a:xfrm>
        </p:spPr>
        <p:txBody>
          <a:bodyPr>
            <a:normAutofit/>
          </a:bodyPr>
          <a:lstStyle/>
          <a:p>
            <a:r>
              <a:rPr lang="en-GB" sz="3200" dirty="0" smtClean="0"/>
              <a:t>GEE will give students opportunities to</a:t>
            </a:r>
            <a:endParaRPr lang="en-GB" sz="3200" dirty="0"/>
          </a:p>
        </p:txBody>
      </p:sp>
      <p:sp>
        <p:nvSpPr>
          <p:cNvPr id="2" name="TextBox 1"/>
          <p:cNvSpPr txBox="1"/>
          <p:nvPr/>
        </p:nvSpPr>
        <p:spPr>
          <a:xfrm>
            <a:off x="752569" y="6218046"/>
            <a:ext cx="3778521" cy="276999"/>
          </a:xfrm>
          <a:prstGeom prst="rect">
            <a:avLst/>
          </a:prstGeom>
          <a:noFill/>
        </p:spPr>
        <p:txBody>
          <a:bodyPr wrap="square" rtlCol="0">
            <a:spAutoFit/>
          </a:bodyPr>
          <a:lstStyle/>
          <a:p>
            <a:r>
              <a:rPr lang="en-GB" sz="600" dirty="0" err="1" smtClean="0"/>
              <a:t>Image:RT</a:t>
            </a:r>
            <a:r>
              <a:rPr lang="en-GB" sz="600" dirty="0" smtClean="0"/>
              <a:t>, </a:t>
            </a:r>
            <a:r>
              <a:rPr lang="en-GB" sz="600" dirty="0" err="1" smtClean="0"/>
              <a:t>coffee_grounds</a:t>
            </a:r>
            <a:r>
              <a:rPr lang="en-GB" sz="600" dirty="0" smtClean="0"/>
              <a:t>, Flickr, 01/06/2016, Creative commons license, 2.0 generic. </a:t>
            </a:r>
            <a:r>
              <a:rPr lang="en-US" sz="600" dirty="0"/>
              <a:t>https://</a:t>
            </a:r>
            <a:r>
              <a:rPr lang="en-US" sz="600" dirty="0" err="1"/>
              <a:t>creativecommons.org</a:t>
            </a:r>
            <a:r>
              <a:rPr lang="en-US" sz="600" dirty="0"/>
              <a:t>/licenses/by/2.0/</a:t>
            </a:r>
            <a:endParaRPr lang="en-GB" sz="6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58940" y="4267387"/>
            <a:ext cx="1757746" cy="1318310"/>
          </a:xfrm>
          <a:prstGeom prst="rect">
            <a:avLst/>
          </a:prstGeom>
        </p:spPr>
      </p:pic>
      <p:sp>
        <p:nvSpPr>
          <p:cNvPr id="12" name="TextBox 11"/>
          <p:cNvSpPr txBox="1"/>
          <p:nvPr/>
        </p:nvSpPr>
        <p:spPr>
          <a:xfrm>
            <a:off x="4542383" y="6289136"/>
            <a:ext cx="5444827" cy="184666"/>
          </a:xfrm>
          <a:prstGeom prst="rect">
            <a:avLst/>
          </a:prstGeom>
          <a:noFill/>
        </p:spPr>
        <p:txBody>
          <a:bodyPr wrap="square" rtlCol="0">
            <a:spAutoFit/>
          </a:bodyPr>
          <a:lstStyle/>
          <a:p>
            <a:r>
              <a:rPr lang="en-GB" sz="600" dirty="0" smtClean="0"/>
              <a:t>Image: Susanne, oyster mushroom, Flickr, 12/11/2010, Creative commons license, 2.0 generic. </a:t>
            </a:r>
            <a:r>
              <a:rPr lang="en-US" sz="600" dirty="0"/>
              <a:t>https://</a:t>
            </a:r>
            <a:r>
              <a:rPr lang="en-US" sz="600" dirty="0" err="1"/>
              <a:t>creativecommons.org</a:t>
            </a:r>
            <a:r>
              <a:rPr lang="en-US" sz="600" dirty="0"/>
              <a:t>/licenses/by/2.0/</a:t>
            </a:r>
            <a:endParaRPr lang="en-GB" sz="600"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03889" y="4233052"/>
            <a:ext cx="1427904" cy="1559486"/>
          </a:xfrm>
          <a:prstGeom prst="rect">
            <a:avLst/>
          </a:prstGeom>
        </p:spPr>
      </p:pic>
    </p:spTree>
    <p:extLst>
      <p:ext uri="{BB962C8B-B14F-4D97-AF65-F5344CB8AC3E}">
        <p14:creationId xmlns:p14="http://schemas.microsoft.com/office/powerpoint/2010/main" val="18831692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linds(horizont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linds(horizont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linds(horizontal)">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blinds(horizontal)">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blinds(horizontal)">
                                      <p:cBhvr>
                                        <p:cTn id="42" dur="500"/>
                                        <p:tgtEl>
                                          <p:spTgt spid="3">
                                            <p:txEl>
                                              <p:pRg st="5" end="5"/>
                                            </p:txEl>
                                          </p:spTgt>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9" grpId="0" animBg="1"/>
      <p:bldP spid="2"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98870"/>
            <a:ext cx="8596668" cy="741397"/>
          </a:xfrm>
        </p:spPr>
        <p:txBody>
          <a:bodyPr/>
          <a:lstStyle/>
          <a:p>
            <a:r>
              <a:rPr lang="en-GB" dirty="0" smtClean="0"/>
              <a:t>Multiple benefits</a:t>
            </a:r>
            <a:endParaRPr lang="en-GB" dirty="0"/>
          </a:p>
        </p:txBody>
      </p:sp>
      <p:sp>
        <p:nvSpPr>
          <p:cNvPr id="3" name="Content Placeholder 2"/>
          <p:cNvSpPr>
            <a:spLocks noGrp="1"/>
          </p:cNvSpPr>
          <p:nvPr>
            <p:ph idx="1"/>
          </p:nvPr>
        </p:nvSpPr>
        <p:spPr>
          <a:xfrm>
            <a:off x="2544711" y="3186205"/>
            <a:ext cx="6931010" cy="3568721"/>
          </a:xfrm>
        </p:spPr>
        <p:txBody>
          <a:bodyPr>
            <a:normAutofit lnSpcReduction="10000"/>
          </a:bodyPr>
          <a:lstStyle/>
          <a:p>
            <a:pPr marL="0" indent="0">
              <a:buNone/>
            </a:pPr>
            <a:r>
              <a:rPr lang="en-GB" i="1" dirty="0" smtClean="0"/>
              <a:t>Benefits of concrete trees include: generating oxygen, made from strong concrete</a:t>
            </a:r>
            <a:r>
              <a:rPr lang="en-GB" i="1" dirty="0"/>
              <a:t> </a:t>
            </a:r>
            <a:r>
              <a:rPr lang="en-GB" i="1" dirty="0" smtClean="0"/>
              <a:t>which won’t blow down, won’t make </a:t>
            </a:r>
            <a:r>
              <a:rPr lang="en-GB" i="1" dirty="0"/>
              <a:t>a mess or drop branches </a:t>
            </a:r>
            <a:r>
              <a:rPr lang="en-GB" i="1" dirty="0" smtClean="0"/>
              <a:t>(no injuries), they</a:t>
            </a:r>
            <a:r>
              <a:rPr lang="fr-FR" i="1" dirty="0" smtClean="0"/>
              <a:t>’</a:t>
            </a:r>
            <a:r>
              <a:rPr lang="en-GB" i="1" dirty="0" smtClean="0"/>
              <a:t>re surrounded by easy</a:t>
            </a:r>
            <a:r>
              <a:rPr lang="en-GB" i="1" dirty="0"/>
              <a:t>-walk concrete </a:t>
            </a:r>
            <a:r>
              <a:rPr lang="en-GB" i="1" dirty="0" smtClean="0"/>
              <a:t>flooring, come in a choice </a:t>
            </a:r>
            <a:r>
              <a:rPr lang="en-GB" i="1" dirty="0"/>
              <a:t>of </a:t>
            </a:r>
            <a:r>
              <a:rPr lang="en-GB" i="1" dirty="0" smtClean="0"/>
              <a:t>sizes, shapes </a:t>
            </a:r>
            <a:r>
              <a:rPr lang="en-GB" i="1" dirty="0"/>
              <a:t>and </a:t>
            </a:r>
            <a:r>
              <a:rPr lang="en-GB" i="1" dirty="0" smtClean="0"/>
              <a:t>textures and have huge </a:t>
            </a:r>
            <a:r>
              <a:rPr lang="en-GB" i="1" dirty="0"/>
              <a:t>advertising potential.</a:t>
            </a:r>
          </a:p>
          <a:p>
            <a:pPr marL="0" indent="0">
              <a:buNone/>
            </a:pPr>
            <a:r>
              <a:rPr lang="en-GB" b="1" dirty="0"/>
              <a:t>You have been tasked by the City of London Ecology department to investigate if this is a good investment, or if trees bring us other benefits</a:t>
            </a:r>
            <a:r>
              <a:rPr lang="en-GB" b="1" dirty="0" smtClean="0"/>
              <a:t>.</a:t>
            </a:r>
          </a:p>
          <a:p>
            <a:r>
              <a:rPr lang="en-GB" b="1" dirty="0" smtClean="0"/>
              <a:t>Write down all the benefits of trees that you can think of.</a:t>
            </a:r>
          </a:p>
          <a:p>
            <a:pPr marL="0" indent="0">
              <a:buNone/>
            </a:pPr>
            <a:r>
              <a:rPr lang="en-GB" b="1" dirty="0" smtClean="0"/>
              <a:t>Now watch this clip, from </a:t>
            </a:r>
            <a:r>
              <a:rPr lang="en-GB" dirty="0" smtClean="0"/>
              <a:t>10.49 </a:t>
            </a:r>
            <a:r>
              <a:rPr lang="en-GB" dirty="0" err="1"/>
              <a:t>mins</a:t>
            </a:r>
            <a:r>
              <a:rPr lang="en-GB" dirty="0"/>
              <a:t>- </a:t>
            </a:r>
            <a:r>
              <a:rPr lang="en-GB" dirty="0" smtClean="0"/>
              <a:t>11.30mins </a:t>
            </a:r>
            <a:r>
              <a:rPr lang="en-GB" b="1" dirty="0" smtClean="0"/>
              <a:t>: </a:t>
            </a:r>
            <a:r>
              <a:rPr lang="en-GB" dirty="0" smtClean="0"/>
              <a:t>https</a:t>
            </a:r>
            <a:r>
              <a:rPr lang="en-GB" dirty="0"/>
              <a:t>://</a:t>
            </a:r>
            <a:r>
              <a:rPr lang="en-GB" dirty="0" err="1"/>
              <a:t>www.ted.com</a:t>
            </a:r>
            <a:r>
              <a:rPr lang="en-GB" dirty="0"/>
              <a:t>/talks/william_mcdonough_on_cradle_to_cradle_design#t-4767</a:t>
            </a:r>
          </a:p>
          <a:p>
            <a:endParaRPr lang="en-GB" b="1" dirty="0" smtClean="0"/>
          </a:p>
          <a:p>
            <a:endParaRPr lang="en-GB" b="1" dirty="0"/>
          </a:p>
          <a:p>
            <a:pPr marL="0" indent="0">
              <a:buNone/>
            </a:pP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04110" y="783995"/>
            <a:ext cx="2534004" cy="190050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82322" y="2834644"/>
            <a:ext cx="2582275" cy="193670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3204767"/>
            <a:ext cx="2435489" cy="3653233"/>
          </a:xfrm>
          <a:prstGeom prst="rect">
            <a:avLst/>
          </a:prstGeom>
        </p:spPr>
      </p:pic>
      <p:sp>
        <p:nvSpPr>
          <p:cNvPr id="8" name="Content Placeholder 2"/>
          <p:cNvSpPr txBox="1">
            <a:spLocks/>
          </p:cNvSpPr>
          <p:nvPr/>
        </p:nvSpPr>
        <p:spPr>
          <a:xfrm>
            <a:off x="433294" y="996063"/>
            <a:ext cx="8765423" cy="216015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dirty="0" smtClean="0"/>
              <a:t>One concept that is examined is that nature provides ‘multiple benefits’. When the following scenario is done with students, it takes place outside in a woodland and they are given equipment to investigate trees. If you don’t have trees near you, then look at the images on this slide for inspiration. </a:t>
            </a:r>
          </a:p>
          <a:p>
            <a:r>
              <a:rPr lang="en-GB" dirty="0"/>
              <a:t>Scenario:</a:t>
            </a:r>
          </a:p>
          <a:p>
            <a:pPr marL="0" indent="0">
              <a:buNone/>
            </a:pPr>
            <a:r>
              <a:rPr lang="en-GB" i="1" dirty="0"/>
              <a:t>A company has drawn up a proposal to the City of London who manage Epping Forest to replace the trees with a type of concrete tree.</a:t>
            </a:r>
          </a:p>
          <a:p>
            <a:endParaRPr lang="en-GB" dirty="0" smtClean="0"/>
          </a:p>
        </p:txBody>
      </p:sp>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83059" y="4893229"/>
            <a:ext cx="2599765" cy="1733176"/>
          </a:xfrm>
          <a:prstGeom prst="rect">
            <a:avLst/>
          </a:prstGeom>
        </p:spPr>
      </p:pic>
      <p:sp>
        <p:nvSpPr>
          <p:cNvPr id="10" name="TextBox 9"/>
          <p:cNvSpPr txBox="1"/>
          <p:nvPr/>
        </p:nvSpPr>
        <p:spPr>
          <a:xfrm>
            <a:off x="9313868" y="6524275"/>
            <a:ext cx="2614781" cy="215444"/>
          </a:xfrm>
          <a:prstGeom prst="rect">
            <a:avLst/>
          </a:prstGeom>
          <a:noFill/>
        </p:spPr>
        <p:txBody>
          <a:bodyPr wrap="square" rtlCol="0">
            <a:spAutoFit/>
          </a:bodyPr>
          <a:lstStyle/>
          <a:p>
            <a:r>
              <a:rPr lang="en-GB" sz="800" dirty="0" smtClean="0"/>
              <a:t>Images: Yanika Hennig</a:t>
            </a:r>
            <a:endParaRPr lang="en-GB" sz="800" dirty="0"/>
          </a:p>
        </p:txBody>
      </p:sp>
    </p:spTree>
    <p:extLst>
      <p:ext uri="{BB962C8B-B14F-4D97-AF65-F5344CB8AC3E}">
        <p14:creationId xmlns:p14="http://schemas.microsoft.com/office/powerpoint/2010/main" val="26344747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185" y="1851013"/>
            <a:ext cx="8596668" cy="1826581"/>
          </a:xfrm>
        </p:spPr>
        <p:txBody>
          <a:bodyPr>
            <a:normAutofit/>
          </a:bodyPr>
          <a:lstStyle/>
          <a:p>
            <a:pPr algn="ctr"/>
            <a:r>
              <a:rPr lang="en-GB" dirty="0"/>
              <a:t>GEE </a:t>
            </a:r>
            <a:r>
              <a:rPr lang="en-GB" dirty="0" smtClean="0"/>
              <a:t>pedagogy</a:t>
            </a:r>
            <a:r>
              <a:rPr lang="en-GB" dirty="0"/>
              <a:t/>
            </a:r>
            <a:br>
              <a:rPr lang="en-GB" dirty="0"/>
            </a:br>
            <a:endParaRPr lang="en-GB" dirty="0"/>
          </a:p>
        </p:txBody>
      </p:sp>
    </p:spTree>
    <p:extLst>
      <p:ext uri="{BB962C8B-B14F-4D97-AF65-F5344CB8AC3E}">
        <p14:creationId xmlns:p14="http://schemas.microsoft.com/office/powerpoint/2010/main" val="2841984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rcumplex.png"/>
          <p:cNvPicPr/>
          <p:nvPr/>
        </p:nvPicPr>
        <p:blipFill>
          <a:blip r:embed="rId3" cstate="print"/>
          <a:stretch>
            <a:fillRect/>
          </a:stretch>
        </p:blipFill>
        <p:spPr>
          <a:xfrm>
            <a:off x="5757333" y="677334"/>
            <a:ext cx="6533445" cy="5517444"/>
          </a:xfrm>
          <a:prstGeom prst="rect">
            <a:avLst/>
          </a:prstGeom>
        </p:spPr>
      </p:pic>
      <p:sp>
        <p:nvSpPr>
          <p:cNvPr id="6" name="Rectangle 5"/>
          <p:cNvSpPr/>
          <p:nvPr/>
        </p:nvSpPr>
        <p:spPr>
          <a:xfrm>
            <a:off x="183443" y="1042247"/>
            <a:ext cx="6096000" cy="5632310"/>
          </a:xfrm>
          <a:prstGeom prst="rect">
            <a:avLst/>
          </a:prstGeom>
          <a:solidFill>
            <a:srgbClr val="FFFFFF"/>
          </a:solidFill>
        </p:spPr>
        <p:txBody>
          <a:bodyPr>
            <a:spAutoFit/>
          </a:bodyPr>
          <a:lstStyle/>
          <a:p>
            <a:r>
              <a:rPr lang="en-GB" sz="2400" dirty="0" smtClean="0"/>
              <a:t>Using </a:t>
            </a:r>
            <a:r>
              <a:rPr lang="en-GB" sz="2400" dirty="0"/>
              <a:t>the Common Cause research, GEE has identified five main values that need to be strengthened as follows:</a:t>
            </a:r>
          </a:p>
          <a:p>
            <a:r>
              <a:rPr lang="en-GB" sz="2400" dirty="0"/>
              <a:t> </a:t>
            </a:r>
          </a:p>
          <a:p>
            <a:pPr marL="342900" lvl="0" indent="-342900">
              <a:buFont typeface="Arial"/>
              <a:buChar char="•"/>
            </a:pPr>
            <a:r>
              <a:rPr lang="en-GB" sz="2400" dirty="0"/>
              <a:t>Unity with Nature – fitting into </a:t>
            </a:r>
            <a:r>
              <a:rPr lang="en-GB" sz="2400" dirty="0" smtClean="0"/>
              <a:t>nature.</a:t>
            </a:r>
          </a:p>
          <a:p>
            <a:pPr marL="342900" lvl="0" indent="-342900">
              <a:buFont typeface="Arial"/>
              <a:buChar char="•"/>
            </a:pPr>
            <a:r>
              <a:rPr lang="en-GB" sz="2400" dirty="0" smtClean="0"/>
              <a:t>Broadminded </a:t>
            </a:r>
            <a:r>
              <a:rPr lang="en-GB" sz="2400" dirty="0"/>
              <a:t>– tolerant of different ideas and beliefs. </a:t>
            </a:r>
            <a:endParaRPr lang="en-GB" sz="2400" dirty="0" smtClean="0"/>
          </a:p>
          <a:p>
            <a:pPr marL="342900" lvl="0" indent="-342900">
              <a:buFont typeface="Arial"/>
              <a:buChar char="•"/>
            </a:pPr>
            <a:r>
              <a:rPr lang="en-GB" sz="2400" dirty="0" smtClean="0"/>
              <a:t>Creativity </a:t>
            </a:r>
            <a:r>
              <a:rPr lang="en-GB" sz="2400" dirty="0"/>
              <a:t>– uniqueness, </a:t>
            </a:r>
            <a:r>
              <a:rPr lang="en-GB" sz="2400" dirty="0" smtClean="0"/>
              <a:t>imagination.</a:t>
            </a:r>
          </a:p>
          <a:p>
            <a:pPr marL="342900" lvl="0" indent="-342900">
              <a:buFont typeface="Arial"/>
              <a:buChar char="•"/>
            </a:pPr>
            <a:r>
              <a:rPr lang="en-GB" sz="2400" dirty="0" smtClean="0"/>
              <a:t>Influential </a:t>
            </a:r>
            <a:r>
              <a:rPr lang="en-GB" sz="2400" dirty="0"/>
              <a:t>– having an impact on people and </a:t>
            </a:r>
            <a:r>
              <a:rPr lang="en-GB" sz="2400" dirty="0" smtClean="0"/>
              <a:t>events.</a:t>
            </a:r>
          </a:p>
          <a:p>
            <a:pPr marL="342900" lvl="0" indent="-342900">
              <a:buFont typeface="Arial"/>
              <a:buChar char="•"/>
            </a:pPr>
            <a:r>
              <a:rPr lang="en-GB" sz="2400" dirty="0" smtClean="0"/>
              <a:t>Protecting </a:t>
            </a:r>
            <a:r>
              <a:rPr lang="en-GB" sz="2400" dirty="0"/>
              <a:t>the environment – preserving nature.</a:t>
            </a:r>
          </a:p>
          <a:p>
            <a:r>
              <a:rPr lang="en-GB" sz="2400" b="1" dirty="0"/>
              <a:t> </a:t>
            </a:r>
            <a:endParaRPr lang="en-GB" sz="2400" dirty="0"/>
          </a:p>
          <a:p>
            <a:r>
              <a:rPr lang="en-GB" sz="2400" dirty="0"/>
              <a:t>These values will underpin the approach taken to developing and delivering GEE.</a:t>
            </a:r>
          </a:p>
        </p:txBody>
      </p:sp>
      <p:sp>
        <p:nvSpPr>
          <p:cNvPr id="8" name="Title 7"/>
          <p:cNvSpPr>
            <a:spLocks noGrp="1"/>
          </p:cNvSpPr>
          <p:nvPr>
            <p:ph type="title"/>
          </p:nvPr>
        </p:nvSpPr>
        <p:spPr>
          <a:xfrm>
            <a:off x="437445" y="242710"/>
            <a:ext cx="8596668" cy="843845"/>
          </a:xfrm>
        </p:spPr>
        <p:txBody>
          <a:bodyPr/>
          <a:lstStyle/>
          <a:p>
            <a:r>
              <a:rPr lang="en-GB" dirty="0" smtClean="0"/>
              <a:t>GEE pedagogy and values</a:t>
            </a:r>
            <a:endParaRPr lang="en-GB" dirty="0"/>
          </a:p>
        </p:txBody>
      </p:sp>
    </p:spTree>
    <p:extLst>
      <p:ext uri="{BB962C8B-B14F-4D97-AF65-F5344CB8AC3E}">
        <p14:creationId xmlns:p14="http://schemas.microsoft.com/office/powerpoint/2010/main" val="228760877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812165178"/>
              </p:ext>
            </p:extLst>
          </p:nvPr>
        </p:nvGraphicFramePr>
        <p:xfrm>
          <a:off x="324555" y="1594551"/>
          <a:ext cx="11599334" cy="4485639"/>
        </p:xfrm>
        <a:graphic>
          <a:graphicData uri="http://schemas.openxmlformats.org/drawingml/2006/table">
            <a:tbl>
              <a:tblPr firstRow="1" bandRow="1">
                <a:tableStyleId>{5C22544A-7EE6-4342-B048-85BDC9FD1C3A}</a:tableStyleId>
              </a:tblPr>
              <a:tblGrid>
                <a:gridCol w="1894069"/>
                <a:gridCol w="9705265"/>
              </a:tblGrid>
              <a:tr h="370840">
                <a:tc>
                  <a:txBody>
                    <a:bodyPr/>
                    <a:lstStyle/>
                    <a:p>
                      <a:r>
                        <a:rPr lang="en-GB" dirty="0" smtClean="0"/>
                        <a:t>GEE stage</a:t>
                      </a:r>
                      <a:endParaRPr lang="en-GB" dirty="0"/>
                    </a:p>
                  </a:txBody>
                  <a:tcPr/>
                </a:tc>
                <a:tc>
                  <a:txBody>
                    <a:bodyPr/>
                    <a:lstStyle/>
                    <a:p>
                      <a:endParaRPr lang="en-GB"/>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What might</a:t>
                      </a:r>
                      <a:r>
                        <a:rPr lang="en-GB" baseline="0" dirty="0" smtClean="0"/>
                        <a:t> change</a:t>
                      </a:r>
                      <a:endParaRPr lang="en-GB" dirty="0" smtClean="0"/>
                    </a:p>
                  </a:txBody>
                  <a:tcPr/>
                </a:tc>
                <a:tc>
                  <a:txBody>
                    <a:bodyPr/>
                    <a:lstStyle/>
                    <a:p>
                      <a:r>
                        <a:rPr lang="en-GB" dirty="0" smtClean="0"/>
                        <a:t>Students consider their own competencies in relation to entrepreneurship</a:t>
                      </a:r>
                      <a:r>
                        <a:rPr lang="en-GB" baseline="0" dirty="0" smtClean="0"/>
                        <a:t> and the green economy. Students reflect: how sustainable is my lifestyle?</a:t>
                      </a:r>
                      <a:endParaRPr lang="en-GB" dirty="0"/>
                    </a:p>
                  </a:txBody>
                  <a:tcPr/>
                </a:tc>
              </a:tr>
              <a:tr h="370840">
                <a:tc>
                  <a:txBody>
                    <a:bodyPr/>
                    <a:lstStyle/>
                    <a:p>
                      <a:r>
                        <a:rPr lang="en-GB" dirty="0" smtClean="0"/>
                        <a:t>Lessons from nature</a:t>
                      </a:r>
                      <a:endParaRPr lang="en-GB"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Students are presented with a situation which leads them to question or investigate</a:t>
                      </a:r>
                      <a:r>
                        <a:rPr lang="en-GB" baseline="0" dirty="0" smtClean="0"/>
                        <a:t> how nature works.</a:t>
                      </a:r>
                      <a:endParaRPr lang="en-GB" dirty="0" smtClean="0"/>
                    </a:p>
                  </a:txBody>
                  <a:tcPr/>
                </a:tc>
              </a:tr>
              <a:tr h="370840">
                <a:tc>
                  <a:txBody>
                    <a:bodyPr/>
                    <a:lstStyle/>
                    <a:p>
                      <a:r>
                        <a:rPr lang="en-GB" dirty="0" smtClean="0"/>
                        <a:t>Changing</a:t>
                      </a:r>
                      <a:r>
                        <a:rPr lang="en-GB" baseline="0" dirty="0" smtClean="0"/>
                        <a:t> perspective</a:t>
                      </a:r>
                      <a:endParaRPr lang="en-GB" dirty="0"/>
                    </a:p>
                  </a:txBody>
                  <a:tcPr/>
                </a:tc>
                <a:tc>
                  <a:txBody>
                    <a:bodyPr/>
                    <a:lstStyle/>
                    <a:p>
                      <a:r>
                        <a:rPr lang="en-GB" dirty="0" smtClean="0"/>
                        <a:t>Exploring their</a:t>
                      </a:r>
                      <a:r>
                        <a:rPr lang="en-GB" baseline="0" dirty="0" smtClean="0"/>
                        <a:t> challenge starts a process of gathering information about how nature works as opposed to how business usually works</a:t>
                      </a:r>
                      <a:endParaRPr lang="en-GB" dirty="0"/>
                    </a:p>
                  </a:txBody>
                  <a:tcPr/>
                </a:tc>
              </a:tr>
              <a:tr h="370840">
                <a:tc>
                  <a:txBody>
                    <a:bodyPr/>
                    <a:lstStyle/>
                    <a:p>
                      <a:r>
                        <a:rPr lang="en-GB" dirty="0" smtClean="0"/>
                        <a:t>Entrepreneurial thinking</a:t>
                      </a:r>
                      <a:endParaRPr lang="en-GB" dirty="0"/>
                    </a:p>
                  </a:txBody>
                  <a:tcPr/>
                </a:tc>
                <a:tc>
                  <a:txBody>
                    <a:bodyPr/>
                    <a:lstStyle/>
                    <a:p>
                      <a:r>
                        <a:rPr lang="en-GB" dirty="0" smtClean="0"/>
                        <a:t>Students</a:t>
                      </a:r>
                      <a:r>
                        <a:rPr lang="en-GB" baseline="0" dirty="0" smtClean="0"/>
                        <a:t> use their results to start re-thinking their view on entrepreneurship and business. </a:t>
                      </a:r>
                      <a:endParaRPr lang="en-GB" dirty="0"/>
                    </a:p>
                  </a:txBody>
                  <a:tcPr/>
                </a:tc>
              </a:tr>
              <a:tr h="370840">
                <a:tc>
                  <a:txBody>
                    <a:bodyPr/>
                    <a:lstStyle/>
                    <a:p>
                      <a:r>
                        <a:rPr lang="en-GB" dirty="0" smtClean="0"/>
                        <a:t>The</a:t>
                      </a:r>
                      <a:r>
                        <a:rPr lang="en-GB" baseline="0" dirty="0" smtClean="0"/>
                        <a:t> way forward</a:t>
                      </a:r>
                      <a:endParaRPr lang="en-GB" dirty="0"/>
                    </a:p>
                  </a:txBody>
                  <a:tcPr/>
                </a:tc>
                <a:tc>
                  <a:txBody>
                    <a:bodyPr/>
                    <a:lstStyle/>
                    <a:p>
                      <a:r>
                        <a:rPr lang="en-GB" dirty="0" smtClean="0"/>
                        <a:t>Students are invited to test their ideas and check how confident they are of their</a:t>
                      </a:r>
                      <a:r>
                        <a:rPr lang="en-GB" baseline="0" dirty="0" smtClean="0"/>
                        <a:t> new understanding.</a:t>
                      </a:r>
                      <a:endParaRPr lang="en-GB"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What might</a:t>
                      </a:r>
                      <a:r>
                        <a:rPr lang="en-GB" baseline="0" dirty="0" smtClean="0"/>
                        <a:t> change</a:t>
                      </a:r>
                      <a:endParaRPr lang="en-GB" dirty="0" smtClean="0"/>
                    </a:p>
                    <a:p>
                      <a:endParaRPr lang="en-GB" dirty="0"/>
                    </a:p>
                  </a:txBody>
                  <a:tcPr/>
                </a:tc>
                <a:tc>
                  <a:txBody>
                    <a:bodyPr/>
                    <a:lstStyle/>
                    <a:p>
                      <a:r>
                        <a:rPr lang="en-GB" dirty="0" smtClean="0"/>
                        <a:t>Students consider</a:t>
                      </a:r>
                      <a:r>
                        <a:rPr lang="en-GB" baseline="0" dirty="0" smtClean="0"/>
                        <a:t> the</a:t>
                      </a:r>
                      <a:r>
                        <a:rPr lang="en-US" baseline="0" dirty="0" err="1" smtClean="0"/>
                        <a:t>ir</a:t>
                      </a:r>
                      <a:r>
                        <a:rPr lang="en-GB" baseline="0" dirty="0" smtClean="0"/>
                        <a:t> solution and how it might be different over time, in different places, for different people of as the learners change. It may raise a series of new questions which lead onto the next </a:t>
                      </a:r>
                      <a:r>
                        <a:rPr lang="en-GB" baseline="0" dirty="0" err="1" smtClean="0"/>
                        <a:t>challenge..and</a:t>
                      </a:r>
                      <a:r>
                        <a:rPr lang="en-GB" baseline="0" dirty="0" smtClean="0"/>
                        <a:t> so the journey continues at a new level. </a:t>
                      </a:r>
                      <a:endParaRPr lang="en-GB" dirty="0"/>
                    </a:p>
                  </a:txBody>
                  <a:tcPr/>
                </a:tc>
              </a:tr>
            </a:tbl>
          </a:graphicData>
        </a:graphic>
      </p:graphicFrame>
      <p:pic>
        <p:nvPicPr>
          <p:cNvPr id="3" name="Picture 2"/>
          <p:cNvPicPr/>
          <p:nvPr/>
        </p:nvPicPr>
        <p:blipFill>
          <a:blip r:embed="rId2" cstate="print">
            <a:extLst>
              <a:ext uri="{28A0092B-C50C-407E-A947-70E740481C1C}">
                <a14:useLocalDpi xmlns:a14="http://schemas.microsoft.com/office/drawing/2010/main"/>
              </a:ext>
            </a:extLst>
          </a:blip>
          <a:stretch>
            <a:fillRect/>
          </a:stretch>
        </p:blipFill>
        <p:spPr>
          <a:xfrm>
            <a:off x="1622778" y="1284111"/>
            <a:ext cx="7394222" cy="5362222"/>
          </a:xfrm>
          <a:prstGeom prst="rect">
            <a:avLst/>
          </a:prstGeom>
        </p:spPr>
      </p:pic>
      <p:sp>
        <p:nvSpPr>
          <p:cNvPr id="7" name="Title 6"/>
          <p:cNvSpPr>
            <a:spLocks noGrp="1"/>
          </p:cNvSpPr>
          <p:nvPr>
            <p:ph type="title"/>
          </p:nvPr>
        </p:nvSpPr>
        <p:spPr>
          <a:xfrm>
            <a:off x="352779" y="299155"/>
            <a:ext cx="8596668" cy="1320800"/>
          </a:xfrm>
        </p:spPr>
        <p:txBody>
          <a:bodyPr/>
          <a:lstStyle/>
          <a:p>
            <a:r>
              <a:rPr lang="en-GB" dirty="0" smtClean="0"/>
              <a:t>GEE pedagogy</a:t>
            </a:r>
            <a:endParaRPr lang="en-GB" dirty="0"/>
          </a:p>
        </p:txBody>
      </p:sp>
    </p:spTree>
    <p:extLst>
      <p:ext uri="{BB962C8B-B14F-4D97-AF65-F5344CB8AC3E}">
        <p14:creationId xmlns:p14="http://schemas.microsoft.com/office/powerpoint/2010/main" val="40783329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86270"/>
            <a:ext cx="8596668" cy="829730"/>
          </a:xfrm>
        </p:spPr>
        <p:txBody>
          <a:bodyPr/>
          <a:lstStyle/>
          <a:p>
            <a:r>
              <a:rPr lang="en-GB" dirty="0" smtClean="0"/>
              <a:t>GEE pedagogy</a:t>
            </a:r>
            <a:endParaRPr lang="en-GB" dirty="0"/>
          </a:p>
        </p:txBody>
      </p:sp>
      <p:sp>
        <p:nvSpPr>
          <p:cNvPr id="5" name="Text Placeholder 4"/>
          <p:cNvSpPr>
            <a:spLocks noGrp="1"/>
          </p:cNvSpPr>
          <p:nvPr>
            <p:ph idx="1"/>
          </p:nvPr>
        </p:nvSpPr>
        <p:spPr>
          <a:xfrm>
            <a:off x="437444" y="961145"/>
            <a:ext cx="10526889" cy="2115077"/>
          </a:xfrm>
        </p:spPr>
        <p:txBody>
          <a:bodyPr>
            <a:noAutofit/>
          </a:bodyPr>
          <a:lstStyle/>
          <a:p>
            <a:pPr marL="0" indent="0">
              <a:buNone/>
            </a:pPr>
            <a:r>
              <a:rPr lang="en-GB" sz="2200" dirty="0"/>
              <a:t>The entrepreneurial learning aimed for within GEE is:</a:t>
            </a:r>
          </a:p>
          <a:p>
            <a:r>
              <a:rPr lang="en-GB" sz="2200" dirty="0"/>
              <a:t> </a:t>
            </a:r>
            <a:r>
              <a:rPr lang="en-GB" sz="2200" dirty="0" smtClean="0"/>
              <a:t>Personal </a:t>
            </a:r>
            <a:r>
              <a:rPr lang="en-GB" sz="2200" dirty="0"/>
              <a:t>development: building confidence, foster a desire to achieve and inspire action for the green </a:t>
            </a:r>
            <a:r>
              <a:rPr lang="en-GB" sz="2200" dirty="0" smtClean="0"/>
              <a:t>economy.</a:t>
            </a:r>
          </a:p>
          <a:p>
            <a:r>
              <a:rPr lang="en-GB" sz="2200" dirty="0" smtClean="0"/>
              <a:t>Entrepreneurial </a:t>
            </a:r>
            <a:r>
              <a:rPr lang="en-GB" sz="2200" dirty="0"/>
              <a:t>skill development: social skills, networking, creative problem solving, opportunity seeking, group leadership, and community cooperation.</a:t>
            </a:r>
          </a:p>
          <a:p>
            <a:endParaRPr lang="en-GB" sz="2200" dirty="0"/>
          </a:p>
        </p:txBody>
      </p:sp>
      <p:pic>
        <p:nvPicPr>
          <p:cNvPr id="7" name="Picture 6" descr="F:\LfN\Expl &amp; Diss\Six principles graphics\ICON_waste_food.jpg"/>
          <p:cNvPicPr/>
          <p:nvPr/>
        </p:nvPicPr>
        <p:blipFill>
          <a:blip r:embed="rId2" cstate="print"/>
          <a:srcRect/>
          <a:stretch>
            <a:fillRect/>
          </a:stretch>
        </p:blipFill>
        <p:spPr bwMode="auto">
          <a:xfrm>
            <a:off x="599581" y="3301648"/>
            <a:ext cx="861060" cy="819150"/>
          </a:xfrm>
          <a:prstGeom prst="rect">
            <a:avLst/>
          </a:prstGeom>
          <a:noFill/>
          <a:ln w="9525">
            <a:noFill/>
            <a:miter lim="800000"/>
            <a:headEnd/>
            <a:tailEnd/>
          </a:ln>
        </p:spPr>
      </p:pic>
      <p:sp>
        <p:nvSpPr>
          <p:cNvPr id="8" name="TextBox 7"/>
          <p:cNvSpPr txBox="1"/>
          <p:nvPr/>
        </p:nvSpPr>
        <p:spPr>
          <a:xfrm>
            <a:off x="1961444" y="3457223"/>
            <a:ext cx="2511778" cy="3785652"/>
          </a:xfrm>
          <a:prstGeom prst="rect">
            <a:avLst/>
          </a:prstGeom>
          <a:noFill/>
        </p:spPr>
        <p:txBody>
          <a:bodyPr wrap="square" rtlCol="0">
            <a:spAutoFit/>
          </a:bodyPr>
          <a:lstStyle/>
          <a:p>
            <a:r>
              <a:rPr lang="en-GB" sz="2400" dirty="0" smtClean="0"/>
              <a:t>W</a:t>
            </a:r>
            <a:r>
              <a:rPr lang="en-US" sz="2400" dirty="0" smtClean="0"/>
              <a:t>a</a:t>
            </a:r>
            <a:r>
              <a:rPr lang="en-GB" sz="2400" dirty="0" err="1" smtClean="0"/>
              <a:t>ste</a:t>
            </a:r>
            <a:r>
              <a:rPr lang="en-GB" sz="2400" dirty="0" smtClean="0"/>
              <a:t> = Food</a:t>
            </a:r>
          </a:p>
          <a:p>
            <a:endParaRPr lang="en-GB" sz="2400" dirty="0"/>
          </a:p>
          <a:p>
            <a:endParaRPr lang="en-GB" sz="2400" dirty="0"/>
          </a:p>
          <a:p>
            <a:r>
              <a:rPr lang="en-GB" sz="2400" dirty="0" smtClean="0"/>
              <a:t>Multiple benefits</a:t>
            </a:r>
          </a:p>
          <a:p>
            <a:endParaRPr lang="en-GB" sz="2400" dirty="0" smtClean="0"/>
          </a:p>
          <a:p>
            <a:endParaRPr lang="en-GB" sz="2400" dirty="0"/>
          </a:p>
          <a:p>
            <a:r>
              <a:rPr lang="en-GB" sz="2400" dirty="0" smtClean="0"/>
              <a:t>Run on solar income</a:t>
            </a:r>
          </a:p>
          <a:p>
            <a:endParaRPr lang="en-GB" sz="2400" dirty="0"/>
          </a:p>
          <a:p>
            <a:endParaRPr lang="en-GB" sz="2400" dirty="0" smtClean="0"/>
          </a:p>
        </p:txBody>
      </p:sp>
      <p:pic>
        <p:nvPicPr>
          <p:cNvPr id="9" name="Picture 8" descr="F:\LfN\Expl &amp; Diss\Six principles graphics\ICONS_multiple_benefits.jpg"/>
          <p:cNvPicPr/>
          <p:nvPr/>
        </p:nvPicPr>
        <p:blipFill>
          <a:blip r:embed="rId3" cstate="print"/>
          <a:srcRect/>
          <a:stretch>
            <a:fillRect/>
          </a:stretch>
        </p:blipFill>
        <p:spPr bwMode="auto">
          <a:xfrm>
            <a:off x="653520" y="4400726"/>
            <a:ext cx="809625" cy="822325"/>
          </a:xfrm>
          <a:prstGeom prst="rect">
            <a:avLst/>
          </a:prstGeom>
          <a:noFill/>
          <a:ln w="9525">
            <a:noFill/>
            <a:miter lim="800000"/>
            <a:headEnd/>
            <a:tailEnd/>
          </a:ln>
        </p:spPr>
      </p:pic>
      <p:pic>
        <p:nvPicPr>
          <p:cNvPr id="10" name="Picture 9" descr="F:\LfN\Expl &amp; Diss\Six principles graphics\ICONS_solar_income.jpg"/>
          <p:cNvPicPr/>
          <p:nvPr/>
        </p:nvPicPr>
        <p:blipFill>
          <a:blip r:embed="rId4" cstate="print">
            <a:extLst>
              <a:ext uri="{28A0092B-C50C-407E-A947-70E740481C1C}">
                <a14:useLocalDpi xmlns:a14="http://schemas.microsoft.com/office/drawing/2010/main"/>
              </a:ext>
            </a:extLst>
          </a:blip>
          <a:srcRect/>
          <a:stretch>
            <a:fillRect/>
          </a:stretch>
        </p:blipFill>
        <p:spPr bwMode="auto">
          <a:xfrm>
            <a:off x="630237" y="5712460"/>
            <a:ext cx="771525" cy="767080"/>
          </a:xfrm>
          <a:prstGeom prst="rect">
            <a:avLst/>
          </a:prstGeom>
          <a:noFill/>
          <a:ln w="9525">
            <a:noFill/>
            <a:miter lim="800000"/>
            <a:headEnd/>
            <a:tailEnd/>
          </a:ln>
        </p:spPr>
      </p:pic>
      <p:pic>
        <p:nvPicPr>
          <p:cNvPr id="11" name="Picture 10" descr="F:\LfN\Expl &amp; Diss\Six principles graphics\ICONS_promotes_diversity.jpg"/>
          <p:cNvPicPr/>
          <p:nvPr/>
        </p:nvPicPr>
        <p:blipFill>
          <a:blip r:embed="rId5" cstate="print"/>
          <a:srcRect/>
          <a:stretch>
            <a:fillRect/>
          </a:stretch>
        </p:blipFill>
        <p:spPr bwMode="auto">
          <a:xfrm>
            <a:off x="5193982" y="3377318"/>
            <a:ext cx="788035" cy="752475"/>
          </a:xfrm>
          <a:prstGeom prst="rect">
            <a:avLst/>
          </a:prstGeom>
          <a:noFill/>
          <a:ln w="9525">
            <a:noFill/>
            <a:miter lim="800000"/>
            <a:headEnd/>
            <a:tailEnd/>
          </a:ln>
        </p:spPr>
      </p:pic>
      <p:sp>
        <p:nvSpPr>
          <p:cNvPr id="12" name="TextBox 11"/>
          <p:cNvSpPr txBox="1"/>
          <p:nvPr/>
        </p:nvSpPr>
        <p:spPr>
          <a:xfrm>
            <a:off x="6093177" y="3441680"/>
            <a:ext cx="4334934" cy="3416320"/>
          </a:xfrm>
          <a:prstGeom prst="rect">
            <a:avLst/>
          </a:prstGeom>
          <a:noFill/>
        </p:spPr>
        <p:txBody>
          <a:bodyPr wrap="square" rtlCol="0">
            <a:spAutoFit/>
          </a:bodyPr>
          <a:lstStyle/>
          <a:p>
            <a:r>
              <a:rPr lang="en-GB" sz="2400" dirty="0" smtClean="0"/>
              <a:t>Diversity gives strength</a:t>
            </a:r>
          </a:p>
          <a:p>
            <a:endParaRPr lang="en-GB" sz="2400" dirty="0"/>
          </a:p>
          <a:p>
            <a:endParaRPr lang="en-GB" sz="2400" dirty="0" smtClean="0"/>
          </a:p>
          <a:p>
            <a:r>
              <a:rPr lang="en-GB" sz="2400" dirty="0" smtClean="0"/>
              <a:t>Nature optimises</a:t>
            </a:r>
          </a:p>
          <a:p>
            <a:endParaRPr lang="en-GB" sz="2400" dirty="0"/>
          </a:p>
          <a:p>
            <a:endParaRPr lang="en-GB" sz="2400" dirty="0"/>
          </a:p>
          <a:p>
            <a:r>
              <a:rPr lang="en-GB" sz="2400" dirty="0" smtClean="0"/>
              <a:t>Nature is adaptive, dynamic and responsive</a:t>
            </a:r>
            <a:endParaRPr lang="en-GB" sz="2400" dirty="0"/>
          </a:p>
          <a:p>
            <a:endParaRPr lang="en-GB" sz="2400" dirty="0" smtClean="0"/>
          </a:p>
        </p:txBody>
      </p:sp>
      <p:pic>
        <p:nvPicPr>
          <p:cNvPr id="13" name="Picture 12" descr="F:\LfN\Expl &amp; Diss\Six principles graphics\ICONS_optimizes_within_limits.jpg"/>
          <p:cNvPicPr/>
          <p:nvPr/>
        </p:nvPicPr>
        <p:blipFill>
          <a:blip r:embed="rId6" cstate="print">
            <a:extLst>
              <a:ext uri="{28A0092B-C50C-407E-A947-70E740481C1C}">
                <a14:useLocalDpi xmlns:a14="http://schemas.microsoft.com/office/drawing/2010/main"/>
              </a:ext>
            </a:extLst>
          </a:blip>
          <a:srcRect/>
          <a:stretch>
            <a:fillRect/>
          </a:stretch>
        </p:blipFill>
        <p:spPr bwMode="auto">
          <a:xfrm>
            <a:off x="5112386" y="4515908"/>
            <a:ext cx="697230" cy="704850"/>
          </a:xfrm>
          <a:prstGeom prst="rect">
            <a:avLst/>
          </a:prstGeom>
          <a:noFill/>
          <a:ln w="9525">
            <a:noFill/>
            <a:miter lim="800000"/>
            <a:headEnd/>
            <a:tailEnd/>
          </a:ln>
        </p:spPr>
      </p:pic>
      <p:pic>
        <p:nvPicPr>
          <p:cNvPr id="14" name="Picture 13" descr="F:\LfN\Expl &amp; Diss\Six principles graphics\ICONS_feedback_dynamic.jpg"/>
          <p:cNvPicPr/>
          <p:nvPr/>
        </p:nvPicPr>
        <p:blipFill>
          <a:blip r:embed="rId7" cstate="print"/>
          <a:srcRect/>
          <a:stretch>
            <a:fillRect/>
          </a:stretch>
        </p:blipFill>
        <p:spPr bwMode="auto">
          <a:xfrm>
            <a:off x="5052129" y="5686778"/>
            <a:ext cx="832203" cy="796677"/>
          </a:xfrm>
          <a:prstGeom prst="rect">
            <a:avLst/>
          </a:prstGeom>
          <a:noFill/>
          <a:ln w="9525">
            <a:noFill/>
            <a:miter lim="800000"/>
            <a:headEnd/>
            <a:tailEnd/>
          </a:ln>
        </p:spPr>
      </p:pic>
    </p:spTree>
    <p:extLst>
      <p:ext uri="{BB962C8B-B14F-4D97-AF65-F5344CB8AC3E}">
        <p14:creationId xmlns:p14="http://schemas.microsoft.com/office/powerpoint/2010/main" val="404080510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66839"/>
            <a:ext cx="8596668" cy="697575"/>
          </a:xfrm>
        </p:spPr>
        <p:txBody>
          <a:bodyPr/>
          <a:lstStyle/>
          <a:p>
            <a:r>
              <a:rPr lang="en-GB" dirty="0" smtClean="0"/>
              <a:t>Welcome!</a:t>
            </a:r>
            <a:endParaRPr lang="en-GB" dirty="0"/>
          </a:p>
        </p:txBody>
      </p:sp>
      <p:sp>
        <p:nvSpPr>
          <p:cNvPr id="3" name="Content Placeholder 2"/>
          <p:cNvSpPr>
            <a:spLocks noGrp="1"/>
          </p:cNvSpPr>
          <p:nvPr>
            <p:ph idx="1"/>
          </p:nvPr>
        </p:nvSpPr>
        <p:spPr>
          <a:xfrm>
            <a:off x="434519" y="1133523"/>
            <a:ext cx="10323950" cy="3880773"/>
          </a:xfrm>
        </p:spPr>
        <p:txBody>
          <a:bodyPr>
            <a:noAutofit/>
          </a:bodyPr>
          <a:lstStyle/>
          <a:p>
            <a:pPr>
              <a:lnSpc>
                <a:spcPct val="120000"/>
              </a:lnSpc>
            </a:pPr>
            <a:r>
              <a:rPr lang="en-GB" sz="2000" dirty="0"/>
              <a:t>Welcome to the self-guided teacher training programme for the Erasmus+ Green Entrepreneurs Europe programme. </a:t>
            </a:r>
          </a:p>
          <a:p>
            <a:pPr>
              <a:lnSpc>
                <a:spcPct val="120000"/>
              </a:lnSpc>
            </a:pPr>
            <a:r>
              <a:rPr lang="en-GB" sz="2000" dirty="0"/>
              <a:t>This guide will introduce you to some key concepts in the project, explain the rationale and pedagogy behind the project, introduce you to the modules and hopefully inspire you to run the Green Entrepreneurs Europe project at your school. </a:t>
            </a:r>
            <a:endParaRPr lang="en-GB" sz="2000" dirty="0" smtClean="0"/>
          </a:p>
          <a:p>
            <a:pPr>
              <a:lnSpc>
                <a:spcPct val="120000"/>
              </a:lnSpc>
            </a:pPr>
            <a:r>
              <a:rPr lang="en-GB" sz="2000" dirty="0" smtClean="0"/>
              <a:t>The guide is interactive and you are encouraged to do the activities and watch the videos to get the most out of this training. </a:t>
            </a:r>
            <a:endParaRPr lang="en-GB" sz="2000" dirty="0"/>
          </a:p>
          <a:p>
            <a:pPr>
              <a:lnSpc>
                <a:spcPct val="120000"/>
              </a:lnSpc>
            </a:pPr>
            <a:r>
              <a:rPr lang="en-GB" sz="2000" dirty="0"/>
              <a:t>Please read this guide in conjunction </a:t>
            </a:r>
            <a:r>
              <a:rPr lang="en-GB" sz="2000" dirty="0" smtClean="0"/>
              <a:t>with materials on </a:t>
            </a:r>
            <a:r>
              <a:rPr lang="en-GB" sz="2000" dirty="0"/>
              <a:t>the project website at:</a:t>
            </a:r>
          </a:p>
          <a:p>
            <a:pPr marL="0" indent="0">
              <a:lnSpc>
                <a:spcPct val="120000"/>
              </a:lnSpc>
              <a:buNone/>
            </a:pPr>
            <a:r>
              <a:rPr lang="nl-NL" sz="2000" dirty="0" smtClean="0"/>
              <a:t> </a:t>
            </a:r>
            <a:r>
              <a:rPr lang="nl-NL" sz="2000" dirty="0" err="1" smtClean="0"/>
              <a:t>https</a:t>
            </a:r>
            <a:r>
              <a:rPr lang="nl-NL" sz="2000" dirty="0" smtClean="0"/>
              <a:t>://</a:t>
            </a:r>
            <a:r>
              <a:rPr lang="nl-NL" sz="2000" dirty="0" err="1" smtClean="0"/>
              <a:t>www.geelearning.eu</a:t>
            </a:r>
            <a:endParaRPr lang="en-GB" sz="2000" dirty="0"/>
          </a:p>
          <a:p>
            <a:pPr marL="0" indent="0">
              <a:lnSpc>
                <a:spcPct val="120000"/>
              </a:lnSpc>
              <a:buNone/>
            </a:pPr>
            <a:r>
              <a:rPr lang="en-GB" sz="2000" dirty="0" smtClean="0"/>
              <a:t>The website </a:t>
            </a:r>
            <a:r>
              <a:rPr lang="en-GB" sz="2000" dirty="0"/>
              <a:t>contains all the downloads that you will need to run this project at your school, as well as other information and updates about the project. </a:t>
            </a:r>
          </a:p>
          <a:p>
            <a:pPr marL="0" indent="0">
              <a:lnSpc>
                <a:spcPct val="120000"/>
              </a:lnSpc>
              <a:buNone/>
            </a:pPr>
            <a:r>
              <a:rPr lang="en-GB" sz="2000" dirty="0"/>
              <a:t>* Please also look at the notes part accompanying each slide</a:t>
            </a:r>
          </a:p>
          <a:p>
            <a:endParaRPr lang="en-GB" sz="2000" dirty="0"/>
          </a:p>
        </p:txBody>
      </p:sp>
    </p:spTree>
    <p:extLst>
      <p:ext uri="{BB962C8B-B14F-4D97-AF65-F5344CB8AC3E}">
        <p14:creationId xmlns:p14="http://schemas.microsoft.com/office/powerpoint/2010/main" val="218670718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73847"/>
          </a:xfrm>
        </p:spPr>
        <p:txBody>
          <a:bodyPr/>
          <a:lstStyle/>
          <a:p>
            <a:r>
              <a:rPr lang="en-GB" dirty="0" smtClean="0"/>
              <a:t>Inspiring companies</a:t>
            </a:r>
            <a:endParaRPr lang="en-GB" dirty="0"/>
          </a:p>
        </p:txBody>
      </p:sp>
      <p:sp>
        <p:nvSpPr>
          <p:cNvPr id="3" name="Content Placeholder 2"/>
          <p:cNvSpPr>
            <a:spLocks noGrp="1"/>
          </p:cNvSpPr>
          <p:nvPr>
            <p:ph idx="1"/>
          </p:nvPr>
        </p:nvSpPr>
        <p:spPr>
          <a:xfrm>
            <a:off x="677333" y="1459077"/>
            <a:ext cx="9482947" cy="4582285"/>
          </a:xfrm>
        </p:spPr>
        <p:txBody>
          <a:bodyPr>
            <a:noAutofit/>
          </a:bodyPr>
          <a:lstStyle/>
          <a:p>
            <a:pPr marL="0" indent="0">
              <a:buNone/>
            </a:pPr>
            <a:r>
              <a:rPr lang="en-GB" sz="2000" dirty="0" smtClean="0"/>
              <a:t>Here are short clips showing some of the companies that are embracing ideas to do with the circular economy.  Watch and decide which ‘lessons from nature’ principles they are addressing (principles on previous slide).</a:t>
            </a:r>
          </a:p>
          <a:p>
            <a:pPr marL="0" indent="0">
              <a:buNone/>
            </a:pPr>
            <a:endParaRPr lang="en-GB" sz="2000" dirty="0"/>
          </a:p>
          <a:p>
            <a:r>
              <a:rPr lang="en-GB" sz="2000" dirty="0" err="1" smtClean="0"/>
              <a:t>Ecovative</a:t>
            </a:r>
            <a:r>
              <a:rPr lang="en-GB" sz="2000" dirty="0" smtClean="0"/>
              <a:t>: traditional plastic packaging made from mushrooms.</a:t>
            </a:r>
          </a:p>
          <a:p>
            <a:pPr marL="0" indent="0">
              <a:buNone/>
            </a:pPr>
            <a:r>
              <a:rPr lang="en-GB" sz="2000" dirty="0">
                <a:solidFill>
                  <a:schemeClr val="tx1"/>
                </a:solidFill>
                <a:hlinkClick r:id="rId2"/>
              </a:rPr>
              <a:t>https://www.youtube.com/watch?v=</a:t>
            </a:r>
            <a:r>
              <a:rPr lang="en-GB" sz="2000" dirty="0" smtClean="0">
                <a:solidFill>
                  <a:schemeClr val="tx1"/>
                </a:solidFill>
                <a:hlinkClick r:id="rId2"/>
              </a:rPr>
              <a:t>zw2O1PhrzA0</a:t>
            </a:r>
            <a:endParaRPr lang="en-GB" sz="2000" dirty="0" smtClean="0">
              <a:solidFill>
                <a:schemeClr val="tx1"/>
              </a:solidFill>
            </a:endParaRPr>
          </a:p>
          <a:p>
            <a:pPr marL="0" indent="0">
              <a:buNone/>
            </a:pPr>
            <a:endParaRPr lang="en-GB" sz="2000" dirty="0" smtClean="0">
              <a:solidFill>
                <a:schemeClr val="tx1"/>
              </a:solidFill>
            </a:endParaRPr>
          </a:p>
          <a:p>
            <a:r>
              <a:rPr lang="en-GB" sz="2000" dirty="0" err="1" smtClean="0">
                <a:solidFill>
                  <a:schemeClr val="tx1"/>
                </a:solidFill>
              </a:rPr>
              <a:t>Entocycle</a:t>
            </a:r>
            <a:r>
              <a:rPr lang="en-GB" sz="2000" dirty="0" smtClean="0">
                <a:solidFill>
                  <a:schemeClr val="tx1"/>
                </a:solidFill>
              </a:rPr>
              <a:t>: turning organic waste into animal feed, using grubs</a:t>
            </a:r>
          </a:p>
          <a:p>
            <a:pPr marL="0" indent="0">
              <a:buNone/>
            </a:pPr>
            <a:r>
              <a:rPr lang="nl-NL" sz="2000" dirty="0">
                <a:solidFill>
                  <a:schemeClr val="tx1"/>
                </a:solidFill>
                <a:hlinkClick r:id="rId3"/>
              </a:rPr>
              <a:t>https://www.youtube.com/watch?v=</a:t>
            </a:r>
            <a:r>
              <a:rPr lang="nl-NL" sz="2000" dirty="0" smtClean="0">
                <a:solidFill>
                  <a:schemeClr val="tx1"/>
                </a:solidFill>
                <a:hlinkClick r:id="rId3"/>
              </a:rPr>
              <a:t>PR99xebr_bs</a:t>
            </a:r>
            <a:endParaRPr lang="nl-NL" sz="2000" dirty="0" smtClean="0">
              <a:solidFill>
                <a:schemeClr val="tx1"/>
              </a:solidFill>
            </a:endParaRPr>
          </a:p>
          <a:p>
            <a:pPr marL="0" indent="0">
              <a:buNone/>
            </a:pPr>
            <a:endParaRPr lang="en-GB" sz="2000" dirty="0">
              <a:solidFill>
                <a:schemeClr val="tx1"/>
              </a:solidFill>
            </a:endParaRPr>
          </a:p>
          <a:p>
            <a:r>
              <a:rPr lang="en-GB" sz="2000" dirty="0" err="1" smtClean="0"/>
              <a:t>Seabin</a:t>
            </a:r>
            <a:r>
              <a:rPr lang="en-GB" sz="2000" dirty="0" smtClean="0"/>
              <a:t>: a novel way to clear up marine pollutions</a:t>
            </a:r>
          </a:p>
          <a:p>
            <a:pPr marL="0" indent="0">
              <a:buNone/>
            </a:pPr>
            <a:r>
              <a:rPr lang="nl-NL" sz="2000" dirty="0" err="1"/>
              <a:t>https</a:t>
            </a:r>
            <a:r>
              <a:rPr lang="nl-NL" sz="2000" dirty="0"/>
              <a:t>://</a:t>
            </a:r>
            <a:r>
              <a:rPr lang="nl-NL" sz="2000" dirty="0" err="1"/>
              <a:t>www.youtube.com</a:t>
            </a:r>
            <a:r>
              <a:rPr lang="nl-NL" sz="2000" dirty="0"/>
              <a:t>/</a:t>
            </a:r>
            <a:r>
              <a:rPr lang="nl-NL" sz="2000" dirty="0" err="1"/>
              <a:t>watch?v</a:t>
            </a:r>
            <a:r>
              <a:rPr lang="nl-NL" sz="2000" dirty="0"/>
              <a:t>=PR99xebr_bs</a:t>
            </a:r>
            <a:endParaRPr lang="en-GB" sz="2000" dirty="0" smtClean="0"/>
          </a:p>
          <a:p>
            <a:endParaRPr lang="en-GB" sz="2000" dirty="0" smtClean="0"/>
          </a:p>
          <a:p>
            <a:pPr marL="0" indent="0">
              <a:buNone/>
            </a:pPr>
            <a:endParaRPr lang="en-GB" sz="2000" dirty="0"/>
          </a:p>
        </p:txBody>
      </p:sp>
    </p:spTree>
    <p:extLst>
      <p:ext uri="{BB962C8B-B14F-4D97-AF65-F5344CB8AC3E}">
        <p14:creationId xmlns:p14="http://schemas.microsoft.com/office/powerpoint/2010/main" val="103535444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718" y="1445567"/>
            <a:ext cx="8596668" cy="3242393"/>
          </a:xfrm>
        </p:spPr>
        <p:txBody>
          <a:bodyPr>
            <a:normAutofit/>
          </a:bodyPr>
          <a:lstStyle/>
          <a:p>
            <a:pPr algn="ctr"/>
            <a:r>
              <a:rPr lang="en-GB" dirty="0"/>
              <a:t>GEE </a:t>
            </a:r>
            <a:r>
              <a:rPr lang="en-GB" dirty="0" smtClean="0"/>
              <a:t>learning pack</a:t>
            </a:r>
            <a:br>
              <a:rPr lang="en-GB" dirty="0" smtClean="0"/>
            </a:br>
            <a:r>
              <a:rPr lang="en-GB" dirty="0" smtClean="0"/>
              <a:t/>
            </a:r>
            <a:br>
              <a:rPr lang="en-GB" dirty="0" smtClean="0"/>
            </a:br>
            <a:r>
              <a:rPr lang="en-GB" sz="2000" dirty="0" smtClean="0">
                <a:solidFill>
                  <a:schemeClr val="tx1">
                    <a:lumMod val="65000"/>
                    <a:lumOff val="35000"/>
                  </a:schemeClr>
                </a:solidFill>
              </a:rPr>
              <a:t>A brief outline of each stage of the learning pack. F</a:t>
            </a:r>
            <a:r>
              <a:rPr lang="en-US" sz="2000" dirty="0" smtClean="0">
                <a:solidFill>
                  <a:schemeClr val="tx1">
                    <a:lumMod val="65000"/>
                    <a:lumOff val="35000"/>
                  </a:schemeClr>
                </a:solidFill>
              </a:rPr>
              <a:t>o</a:t>
            </a:r>
            <a:r>
              <a:rPr lang="en-GB" sz="2000" dirty="0" smtClean="0">
                <a:solidFill>
                  <a:schemeClr val="tx1">
                    <a:lumMod val="65000"/>
                    <a:lumOff val="35000"/>
                  </a:schemeClr>
                </a:solidFill>
              </a:rPr>
              <a:t>r more detail, see the website:</a:t>
            </a:r>
            <a:br>
              <a:rPr lang="en-GB" sz="2000" dirty="0" smtClean="0">
                <a:solidFill>
                  <a:schemeClr val="tx1">
                    <a:lumMod val="65000"/>
                    <a:lumOff val="35000"/>
                  </a:schemeClr>
                </a:solidFill>
              </a:rPr>
            </a:br>
            <a:r>
              <a:rPr lang="en-GB" sz="2000" dirty="0" err="1" smtClean="0">
                <a:solidFill>
                  <a:schemeClr val="tx1">
                    <a:lumMod val="65000"/>
                    <a:lumOff val="35000"/>
                  </a:schemeClr>
                </a:solidFill>
              </a:rPr>
              <a:t>www.geelearning.eu</a:t>
            </a:r>
            <a:r>
              <a:rPr lang="en-GB" sz="2000" dirty="0"/>
              <a:t/>
            </a:r>
            <a:br>
              <a:rPr lang="en-GB" sz="2000" dirty="0"/>
            </a:br>
            <a:endParaRPr lang="en-GB" sz="2000" dirty="0"/>
          </a:p>
        </p:txBody>
      </p:sp>
    </p:spTree>
    <p:extLst>
      <p:ext uri="{BB962C8B-B14F-4D97-AF65-F5344CB8AC3E}">
        <p14:creationId xmlns:p14="http://schemas.microsoft.com/office/powerpoint/2010/main" val="212304174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524" y="338490"/>
            <a:ext cx="8596668" cy="774485"/>
          </a:xfrm>
        </p:spPr>
        <p:txBody>
          <a:bodyPr/>
          <a:lstStyle/>
          <a:p>
            <a:r>
              <a:rPr lang="en-GB" dirty="0" smtClean="0"/>
              <a:t>The learning pack</a:t>
            </a:r>
            <a:endParaRPr lang="en-GB" dirty="0"/>
          </a:p>
        </p:txBody>
      </p:sp>
      <p:sp>
        <p:nvSpPr>
          <p:cNvPr id="3" name="Content Placeholder 2"/>
          <p:cNvSpPr>
            <a:spLocks noGrp="1"/>
          </p:cNvSpPr>
          <p:nvPr>
            <p:ph idx="1"/>
          </p:nvPr>
        </p:nvSpPr>
        <p:spPr>
          <a:xfrm>
            <a:off x="630298" y="1244900"/>
            <a:ext cx="10103555" cy="4729146"/>
          </a:xfrm>
        </p:spPr>
        <p:txBody>
          <a:bodyPr>
            <a:noAutofit/>
          </a:bodyPr>
          <a:lstStyle/>
          <a:p>
            <a:r>
              <a:rPr lang="en-GB" sz="2400" dirty="0" smtClean="0"/>
              <a:t>Five main stages:</a:t>
            </a:r>
          </a:p>
          <a:p>
            <a:r>
              <a:rPr lang="en-GB" sz="2400" dirty="0" smtClean="0"/>
              <a:t>1: Introductory module, must be done at school BEFORE the outdoors day: (</a:t>
            </a:r>
            <a:r>
              <a:rPr lang="en-GB" sz="2400" b="1" dirty="0"/>
              <a:t>W</a:t>
            </a:r>
            <a:r>
              <a:rPr lang="en-US" sz="2400" b="1" dirty="0"/>
              <a:t>ha</a:t>
            </a:r>
            <a:r>
              <a:rPr lang="en-GB" sz="2400" b="1" dirty="0"/>
              <a:t>t might change?</a:t>
            </a:r>
            <a:r>
              <a:rPr lang="en-GB" sz="2400" b="1" dirty="0" smtClean="0"/>
              <a:t>)</a:t>
            </a:r>
            <a:r>
              <a:rPr lang="en-GB" sz="2400" dirty="0" smtClean="0"/>
              <a:t> </a:t>
            </a:r>
          </a:p>
          <a:p>
            <a:r>
              <a:rPr lang="en-GB" sz="2400" dirty="0" smtClean="0"/>
              <a:t>2: Day outdoors (</a:t>
            </a:r>
            <a:r>
              <a:rPr lang="en-GB" sz="2400" b="1" dirty="0" smtClean="0"/>
              <a:t>Lessons </a:t>
            </a:r>
            <a:r>
              <a:rPr lang="en-GB" sz="2400" b="1" dirty="0"/>
              <a:t>from </a:t>
            </a:r>
            <a:r>
              <a:rPr lang="en-GB" sz="2400" b="1" dirty="0" smtClean="0"/>
              <a:t>nature) </a:t>
            </a:r>
            <a:endParaRPr lang="en-GB" sz="2400" dirty="0" smtClean="0"/>
          </a:p>
          <a:p>
            <a:r>
              <a:rPr lang="en-GB" sz="2400" dirty="0" smtClean="0"/>
              <a:t>3: Students exposed to existing circular business and start to come up with ideas. </a:t>
            </a:r>
            <a:r>
              <a:rPr lang="en-GB" sz="2400" dirty="0"/>
              <a:t>(</a:t>
            </a:r>
            <a:r>
              <a:rPr lang="en-GB" sz="2400" b="1" dirty="0"/>
              <a:t>Changing </a:t>
            </a:r>
            <a:r>
              <a:rPr lang="en-GB" sz="2400" b="1" dirty="0" smtClean="0"/>
              <a:t>perspectives</a:t>
            </a:r>
            <a:r>
              <a:rPr lang="en-GB" sz="2400" dirty="0" smtClean="0"/>
              <a:t>) </a:t>
            </a:r>
          </a:p>
          <a:p>
            <a:r>
              <a:rPr lang="en-GB" sz="2400" dirty="0" smtClean="0"/>
              <a:t>4: Students apply lessons from nature principles and the skills and knowledge they </a:t>
            </a:r>
            <a:r>
              <a:rPr lang="en-US" sz="2400" dirty="0" smtClean="0"/>
              <a:t>ha</a:t>
            </a:r>
            <a:r>
              <a:rPr lang="en-GB" sz="2400" dirty="0" err="1" smtClean="0"/>
              <a:t>ve</a:t>
            </a:r>
            <a:r>
              <a:rPr lang="en-GB" sz="2400" dirty="0" smtClean="0"/>
              <a:t> gained to design their own circular business/ service. (</a:t>
            </a:r>
            <a:r>
              <a:rPr lang="en-GB" sz="2400" b="1" dirty="0" smtClean="0"/>
              <a:t>Entrepreneurial thinking</a:t>
            </a:r>
            <a:endParaRPr lang="en-GB" sz="2400" b="1" dirty="0"/>
          </a:p>
          <a:p>
            <a:r>
              <a:rPr lang="en-GB" sz="2400" dirty="0" smtClean="0"/>
              <a:t>5: </a:t>
            </a:r>
            <a:r>
              <a:rPr lang="en-US" sz="2400" dirty="0"/>
              <a:t>S</a:t>
            </a:r>
            <a:r>
              <a:rPr lang="en-US" sz="2400" dirty="0" smtClean="0"/>
              <a:t>tudents reflect on their design and those of others and think about: </a:t>
            </a:r>
            <a:r>
              <a:rPr lang="en-US" sz="2400" b="1" dirty="0" smtClean="0"/>
              <a:t>what might change? </a:t>
            </a:r>
            <a:r>
              <a:rPr lang="en-US" sz="2400" dirty="0" smtClean="0"/>
              <a:t>So the cycle continues</a:t>
            </a:r>
            <a:endParaRPr lang="en-GB" sz="2400" dirty="0" smtClean="0"/>
          </a:p>
        </p:txBody>
      </p:sp>
    </p:spTree>
    <p:extLst>
      <p:ext uri="{BB962C8B-B14F-4D97-AF65-F5344CB8AC3E}">
        <p14:creationId xmlns:p14="http://schemas.microsoft.com/office/powerpoint/2010/main" val="1258321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409" y="342900"/>
            <a:ext cx="8596668" cy="1438857"/>
          </a:xfrm>
        </p:spPr>
        <p:txBody>
          <a:bodyPr>
            <a:normAutofit/>
          </a:bodyPr>
          <a:lstStyle/>
          <a:p>
            <a:pPr>
              <a:lnSpc>
                <a:spcPct val="130000"/>
              </a:lnSpc>
            </a:pPr>
            <a:r>
              <a:rPr lang="en-GB" sz="2800" dirty="0" smtClean="0">
                <a:solidFill>
                  <a:schemeClr val="tx1"/>
                </a:solidFill>
              </a:rPr>
              <a:t>Module 1 What might </a:t>
            </a:r>
            <a:r>
              <a:rPr lang="en-GB" sz="2800" dirty="0">
                <a:solidFill>
                  <a:schemeClr val="tx1"/>
                </a:solidFill>
              </a:rPr>
              <a:t>change</a:t>
            </a:r>
            <a:r>
              <a:rPr lang="en-GB" sz="2800" dirty="0" smtClean="0">
                <a:solidFill>
                  <a:schemeClr val="tx1"/>
                </a:solidFill>
              </a:rPr>
              <a:t>? (Introductory module)</a:t>
            </a:r>
            <a:br>
              <a:rPr lang="en-GB" sz="2800" dirty="0" smtClean="0">
                <a:solidFill>
                  <a:schemeClr val="tx1"/>
                </a:solidFill>
              </a:rPr>
            </a:br>
            <a:r>
              <a:rPr lang="en-GB" sz="1800" dirty="0" smtClean="0">
                <a:solidFill>
                  <a:schemeClr val="tx1"/>
                </a:solidFill>
              </a:rPr>
              <a:t>Location: school       1 -2 lessons required</a:t>
            </a:r>
            <a:endParaRPr lang="en-GB" sz="1800" dirty="0">
              <a:solidFill>
                <a:schemeClr val="tx1"/>
              </a:solidFill>
            </a:endParaRPr>
          </a:p>
        </p:txBody>
      </p:sp>
      <p:sp>
        <p:nvSpPr>
          <p:cNvPr id="3" name="Content Placeholder 2"/>
          <p:cNvSpPr>
            <a:spLocks noGrp="1"/>
          </p:cNvSpPr>
          <p:nvPr>
            <p:ph idx="1"/>
          </p:nvPr>
        </p:nvSpPr>
        <p:spPr>
          <a:xfrm>
            <a:off x="515409" y="1720663"/>
            <a:ext cx="8596668" cy="4880578"/>
          </a:xfrm>
        </p:spPr>
        <p:txBody>
          <a:bodyPr>
            <a:normAutofit lnSpcReduction="10000"/>
          </a:bodyPr>
          <a:lstStyle/>
          <a:p>
            <a:pPr marL="0" indent="0">
              <a:buNone/>
            </a:pPr>
            <a:r>
              <a:rPr lang="en-GB" sz="2400" dirty="0" smtClean="0"/>
              <a:t>In </a:t>
            </a:r>
            <a:r>
              <a:rPr lang="en-US" sz="2400" dirty="0" err="1" smtClean="0"/>
              <a:t>th</a:t>
            </a:r>
            <a:r>
              <a:rPr lang="en-GB" sz="2400" dirty="0" smtClean="0"/>
              <a:t>is module</a:t>
            </a:r>
            <a:r>
              <a:rPr lang="en-US" sz="2400" dirty="0" smtClean="0"/>
              <a:t>…</a:t>
            </a:r>
            <a:endParaRPr lang="en-GB" sz="2400" dirty="0" smtClean="0"/>
          </a:p>
          <a:p>
            <a:r>
              <a:rPr lang="en-GB" sz="2400" dirty="0" smtClean="0"/>
              <a:t>Students calculate their carbon footprint (online as homework)</a:t>
            </a:r>
          </a:p>
          <a:p>
            <a:r>
              <a:rPr lang="en-GB" sz="2400" dirty="0" smtClean="0"/>
              <a:t>Class feedback: how can we reduce our carbon footprints?</a:t>
            </a:r>
          </a:p>
          <a:p>
            <a:r>
              <a:rPr lang="en-GB" sz="2400" dirty="0" smtClean="0"/>
              <a:t>Introduce project. Students self assess their competencies relating to the green economy/ entrepreneurship</a:t>
            </a:r>
          </a:p>
          <a:p>
            <a:r>
              <a:rPr lang="en-GB" sz="2400" dirty="0" smtClean="0"/>
              <a:t>Students start their key word glossary. Add to this throughout the entire project</a:t>
            </a:r>
          </a:p>
          <a:p>
            <a:r>
              <a:rPr lang="en-GB" sz="2400" dirty="0" smtClean="0"/>
              <a:t>Introduce circular economy via 1 min video</a:t>
            </a:r>
          </a:p>
          <a:p>
            <a:r>
              <a:rPr lang="en-GB" sz="2400" dirty="0" smtClean="0"/>
              <a:t>Students create a bottle biome.</a:t>
            </a:r>
          </a:p>
          <a:p>
            <a:r>
              <a:rPr lang="en-GB" sz="2400" dirty="0" smtClean="0"/>
              <a:t>See link in notes section for lesson plan</a:t>
            </a:r>
          </a:p>
          <a:p>
            <a:endParaRPr lang="en-GB" dirty="0"/>
          </a:p>
        </p:txBody>
      </p:sp>
      <p:pic>
        <p:nvPicPr>
          <p:cNvPr id="7" name="Picture 6"/>
          <p:cNvPicPr/>
          <p:nvPr/>
        </p:nvPicPr>
        <p:blipFill rotWithShape="1">
          <a:blip r:embed="rId3" cstate="print">
            <a:extLst>
              <a:ext uri="{28A0092B-C50C-407E-A947-70E740481C1C}">
                <a14:useLocalDpi xmlns:a14="http://schemas.microsoft.com/office/drawing/2010/main"/>
              </a:ext>
            </a:extLst>
          </a:blip>
          <a:srcRect/>
          <a:stretch/>
        </p:blipFill>
        <p:spPr bwMode="auto">
          <a:xfrm>
            <a:off x="9313035" y="2205144"/>
            <a:ext cx="2186689" cy="284185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112609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469" y="415963"/>
            <a:ext cx="9144398" cy="702833"/>
          </a:xfrm>
        </p:spPr>
        <p:txBody>
          <a:bodyPr>
            <a:normAutofit/>
          </a:bodyPr>
          <a:lstStyle/>
          <a:p>
            <a:r>
              <a:rPr lang="en-GB" dirty="0" smtClean="0"/>
              <a:t>Outcome from introductory module</a:t>
            </a:r>
            <a:endParaRPr lang="en-GB" dirty="0"/>
          </a:p>
        </p:txBody>
      </p:sp>
      <p:sp>
        <p:nvSpPr>
          <p:cNvPr id="3" name="Content Placeholder 2"/>
          <p:cNvSpPr>
            <a:spLocks noGrp="1"/>
          </p:cNvSpPr>
          <p:nvPr>
            <p:ph idx="1"/>
          </p:nvPr>
        </p:nvSpPr>
        <p:spPr>
          <a:xfrm>
            <a:off x="677334" y="1527585"/>
            <a:ext cx="8596668" cy="4241844"/>
          </a:xfrm>
        </p:spPr>
        <p:txBody>
          <a:bodyPr>
            <a:normAutofit lnSpcReduction="10000"/>
          </a:bodyPr>
          <a:lstStyle/>
          <a:p>
            <a:r>
              <a:rPr lang="en-GB" sz="2400" dirty="0" smtClean="0"/>
              <a:t>Students understand </a:t>
            </a:r>
            <a:r>
              <a:rPr lang="en-GB" sz="2400" b="1" dirty="0" smtClean="0"/>
              <a:t>the problem</a:t>
            </a:r>
            <a:r>
              <a:rPr lang="en-GB" sz="2400" dirty="0" smtClean="0"/>
              <a:t>: limited resources, current emphasis on ‘doing ‘less bad’ than ‘doing good’.</a:t>
            </a:r>
          </a:p>
          <a:p>
            <a:r>
              <a:rPr lang="en-GB" sz="2400" dirty="0" smtClean="0"/>
              <a:t>Students understand </a:t>
            </a:r>
            <a:r>
              <a:rPr lang="en-GB" sz="2400" b="1" dirty="0" smtClean="0"/>
              <a:t>how they contribute </a:t>
            </a:r>
            <a:r>
              <a:rPr lang="en-GB" sz="2400" dirty="0" smtClean="0"/>
              <a:t>to the problem in their everyday lives</a:t>
            </a:r>
          </a:p>
          <a:p>
            <a:r>
              <a:rPr lang="en-GB" sz="2400" dirty="0" smtClean="0"/>
              <a:t>Students to start becoming familiar with key words</a:t>
            </a:r>
          </a:p>
          <a:p>
            <a:r>
              <a:rPr lang="en-GB" sz="2400" dirty="0" smtClean="0"/>
              <a:t>Students start to think about how nature is circular…..</a:t>
            </a:r>
          </a:p>
          <a:p>
            <a:endParaRPr lang="en-GB" sz="2400" dirty="0"/>
          </a:p>
          <a:p>
            <a:r>
              <a:rPr lang="en-GB" sz="2400" dirty="0" smtClean="0"/>
              <a:t>So that by the time students come to do their fieldwork day, they have an understanding of the topic. This can then be built on.</a:t>
            </a:r>
          </a:p>
          <a:p>
            <a:pPr marL="0" indent="0">
              <a:buNone/>
            </a:pPr>
            <a:endParaRPr lang="en-GB" sz="2400" dirty="0" smtClean="0"/>
          </a:p>
          <a:p>
            <a:pPr marL="0" indent="0">
              <a:buNone/>
            </a:pPr>
            <a:endParaRPr lang="en-GB" sz="2400" dirty="0"/>
          </a:p>
        </p:txBody>
      </p:sp>
    </p:spTree>
    <p:extLst>
      <p:ext uri="{BB962C8B-B14F-4D97-AF65-F5344CB8AC3E}">
        <p14:creationId xmlns:p14="http://schemas.microsoft.com/office/powerpoint/2010/main" val="24028931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739" y="181697"/>
            <a:ext cx="7664837" cy="1194313"/>
          </a:xfrm>
        </p:spPr>
        <p:txBody>
          <a:bodyPr>
            <a:normAutofit/>
          </a:bodyPr>
          <a:lstStyle/>
          <a:p>
            <a:pPr>
              <a:lnSpc>
                <a:spcPct val="130000"/>
              </a:lnSpc>
            </a:pPr>
            <a:r>
              <a:rPr lang="en-GB" sz="2800" dirty="0" smtClean="0">
                <a:solidFill>
                  <a:schemeClr val="tx1"/>
                </a:solidFill>
              </a:rPr>
              <a:t>Module 2 Lessons from nature</a:t>
            </a:r>
            <a:br>
              <a:rPr lang="en-GB" sz="2800" dirty="0" smtClean="0">
                <a:solidFill>
                  <a:schemeClr val="tx1"/>
                </a:solidFill>
              </a:rPr>
            </a:br>
            <a:r>
              <a:rPr lang="en-GB" sz="1800" dirty="0" smtClean="0">
                <a:solidFill>
                  <a:schemeClr val="tx1"/>
                </a:solidFill>
              </a:rPr>
              <a:t>Location: varies depending on module chosen</a:t>
            </a:r>
            <a:r>
              <a:rPr lang="en-GB" sz="1800" dirty="0">
                <a:solidFill>
                  <a:schemeClr val="tx1"/>
                </a:solidFill>
              </a:rPr>
              <a:t> </a:t>
            </a:r>
            <a:r>
              <a:rPr lang="en-GB" sz="1800" dirty="0" smtClean="0">
                <a:solidFill>
                  <a:schemeClr val="tx1"/>
                </a:solidFill>
              </a:rPr>
              <a:t>  1 school day required.</a:t>
            </a:r>
            <a:endParaRPr lang="en-GB" sz="1800" dirty="0">
              <a:solidFill>
                <a:schemeClr val="tx1"/>
              </a:solidFill>
            </a:endParaRPr>
          </a:p>
        </p:txBody>
      </p:sp>
      <p:sp>
        <p:nvSpPr>
          <p:cNvPr id="3" name="Content Placeholder 2"/>
          <p:cNvSpPr>
            <a:spLocks noGrp="1"/>
          </p:cNvSpPr>
          <p:nvPr>
            <p:ph idx="1"/>
          </p:nvPr>
        </p:nvSpPr>
        <p:spPr>
          <a:xfrm>
            <a:off x="141107" y="1702163"/>
            <a:ext cx="7664515" cy="5385155"/>
          </a:xfrm>
        </p:spPr>
        <p:txBody>
          <a:bodyPr>
            <a:noAutofit/>
          </a:bodyPr>
          <a:lstStyle/>
          <a:p>
            <a:r>
              <a:rPr lang="en-GB" sz="2200" dirty="0" smtClean="0"/>
              <a:t>F</a:t>
            </a:r>
            <a:r>
              <a:rPr lang="en-US" sz="2200" dirty="0" smtClean="0"/>
              <a:t>o</a:t>
            </a:r>
            <a:r>
              <a:rPr lang="en-GB" sz="2200" dirty="0" smtClean="0"/>
              <a:t>r ‘Lessons from nature’, you can pick one of 5 options on a variety of topics. A</a:t>
            </a:r>
            <a:r>
              <a:rPr lang="en-US" sz="2200" dirty="0" smtClean="0"/>
              <a:t>l</a:t>
            </a:r>
            <a:r>
              <a:rPr lang="en-GB" sz="2200" dirty="0" smtClean="0"/>
              <a:t>l of these involve teaching outside. There is also the option to book an </a:t>
            </a:r>
            <a:r>
              <a:rPr lang="en-GB" sz="2200" dirty="0" err="1" smtClean="0"/>
              <a:t>lfn</a:t>
            </a:r>
            <a:r>
              <a:rPr lang="en-GB" sz="2200" dirty="0" smtClean="0"/>
              <a:t> day at FSC Epping Forest or FSC London, see notes for details. </a:t>
            </a:r>
          </a:p>
          <a:p>
            <a:r>
              <a:rPr lang="en-GB" sz="2200" dirty="0" smtClean="0"/>
              <a:t>Lessons from nature principles are demonstrated through hands-on outdoor learning. </a:t>
            </a:r>
          </a:p>
          <a:p>
            <a:r>
              <a:rPr lang="en-GB" sz="2200" dirty="0"/>
              <a:t>T</a:t>
            </a:r>
            <a:r>
              <a:rPr lang="en-GB" sz="2200" dirty="0" smtClean="0"/>
              <a:t>he activities vary depending on t</a:t>
            </a:r>
            <a:r>
              <a:rPr lang="en-US" sz="2200" dirty="0" smtClean="0"/>
              <a:t>he</a:t>
            </a:r>
            <a:r>
              <a:rPr lang="en-GB" sz="2200" dirty="0" smtClean="0"/>
              <a:t> option chosen, but will all involve students experiencing different environments outside, getting </a:t>
            </a:r>
            <a:r>
              <a:rPr lang="en-GB" sz="2200" dirty="0" err="1" smtClean="0"/>
              <a:t>th</a:t>
            </a:r>
            <a:r>
              <a:rPr lang="en-US" sz="2200" dirty="0" err="1" smtClean="0"/>
              <a:t>ei</a:t>
            </a:r>
            <a:r>
              <a:rPr lang="en-GB" sz="2200" dirty="0" smtClean="0"/>
              <a:t>r hand dirty, and </a:t>
            </a:r>
            <a:r>
              <a:rPr lang="en-GB" sz="2200" dirty="0" err="1" smtClean="0"/>
              <a:t>learni</a:t>
            </a:r>
            <a:r>
              <a:rPr lang="en-US" sz="2200" dirty="0" err="1" smtClean="0"/>
              <a:t>ng</a:t>
            </a:r>
            <a:r>
              <a:rPr lang="en-GB" sz="2200" dirty="0" smtClean="0"/>
              <a:t> how nature does things and how they could incorporate these ideas in </a:t>
            </a:r>
            <a:r>
              <a:rPr lang="en-GB" sz="2200" dirty="0" err="1" smtClean="0"/>
              <a:t>th</a:t>
            </a:r>
            <a:r>
              <a:rPr lang="en-US" sz="2200" dirty="0" err="1" smtClean="0"/>
              <a:t>ei</a:t>
            </a:r>
            <a:r>
              <a:rPr lang="en-GB" sz="2200" dirty="0" smtClean="0"/>
              <a:t>r green business designs. </a:t>
            </a:r>
            <a:endParaRPr lang="en-GB" sz="22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901510" y="307137"/>
            <a:ext cx="3913973" cy="266466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01510" y="3486760"/>
            <a:ext cx="4083424" cy="3062568"/>
          </a:xfrm>
          <a:prstGeom prst="rect">
            <a:avLst/>
          </a:prstGeom>
        </p:spPr>
      </p:pic>
      <p:pic>
        <p:nvPicPr>
          <p:cNvPr id="6" name="Picture 5"/>
          <p:cNvPicPr/>
          <p:nvPr/>
        </p:nvPicPr>
        <p:blipFill rotWithShape="1">
          <a:blip r:embed="rId5" cstate="print">
            <a:extLst>
              <a:ext uri="{28A0092B-C50C-407E-A947-70E740481C1C}">
                <a14:useLocalDpi xmlns:a14="http://schemas.microsoft.com/office/drawing/2010/main"/>
              </a:ext>
            </a:extLst>
          </a:blip>
          <a:srcRect/>
          <a:stretch/>
        </p:blipFill>
        <p:spPr bwMode="auto">
          <a:xfrm>
            <a:off x="7745495" y="2034888"/>
            <a:ext cx="1144218" cy="1634210"/>
          </a:xfrm>
          <a:prstGeom prst="rect">
            <a:avLst/>
          </a:prstGeom>
          <a:noFill/>
          <a:ln>
            <a:noFill/>
          </a:ln>
          <a:extLst>
            <a:ext uri="{53640926-AAD7-44d8-BBD7-CCE9431645EC}">
              <a14:shadowObscured xmlns:a14="http://schemas.microsoft.com/office/drawing/2010/main"/>
            </a:ext>
          </a:extLst>
        </p:spPr>
      </p:pic>
      <p:sp>
        <p:nvSpPr>
          <p:cNvPr id="7" name="TextBox 6"/>
          <p:cNvSpPr txBox="1"/>
          <p:nvPr/>
        </p:nvSpPr>
        <p:spPr>
          <a:xfrm>
            <a:off x="7996660" y="6565990"/>
            <a:ext cx="4195340" cy="184666"/>
          </a:xfrm>
          <a:prstGeom prst="rect">
            <a:avLst/>
          </a:prstGeom>
          <a:noFill/>
        </p:spPr>
        <p:txBody>
          <a:bodyPr wrap="square" rtlCol="0">
            <a:spAutoFit/>
          </a:bodyPr>
          <a:lstStyle/>
          <a:p>
            <a:r>
              <a:rPr lang="en-GB" sz="600" dirty="0" smtClean="0"/>
              <a:t>Images: FSC staff Epping Forest</a:t>
            </a:r>
            <a:endParaRPr lang="en-GB" sz="600" dirty="0"/>
          </a:p>
        </p:txBody>
      </p:sp>
    </p:spTree>
    <p:extLst>
      <p:ext uri="{BB962C8B-B14F-4D97-AF65-F5344CB8AC3E}">
        <p14:creationId xmlns:p14="http://schemas.microsoft.com/office/powerpoint/2010/main" val="12806773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Outcome from </a:t>
            </a:r>
            <a:r>
              <a:rPr lang="en-GB" dirty="0" smtClean="0"/>
              <a:t>lessons from nature module</a:t>
            </a:r>
            <a:endParaRPr lang="en-GB" dirty="0"/>
          </a:p>
        </p:txBody>
      </p:sp>
      <p:sp>
        <p:nvSpPr>
          <p:cNvPr id="3" name="Content Placeholder 2"/>
          <p:cNvSpPr>
            <a:spLocks noGrp="1"/>
          </p:cNvSpPr>
          <p:nvPr>
            <p:ph idx="1"/>
          </p:nvPr>
        </p:nvSpPr>
        <p:spPr>
          <a:xfrm>
            <a:off x="677334" y="2160589"/>
            <a:ext cx="8596668" cy="4424973"/>
          </a:xfrm>
        </p:spPr>
        <p:txBody>
          <a:bodyPr>
            <a:normAutofit/>
          </a:bodyPr>
          <a:lstStyle/>
          <a:p>
            <a:r>
              <a:rPr lang="en-GB" sz="2200" dirty="0" smtClean="0"/>
              <a:t>Students have experienced ‘</a:t>
            </a:r>
            <a:r>
              <a:rPr lang="en-GB" sz="2200" dirty="0" err="1" smtClean="0"/>
              <a:t>learni</a:t>
            </a:r>
            <a:r>
              <a:rPr lang="en-US" sz="2200" dirty="0" err="1" smtClean="0"/>
              <a:t>ng</a:t>
            </a:r>
            <a:r>
              <a:rPr lang="en-GB" sz="2200" dirty="0" smtClean="0"/>
              <a:t> outside the classroom’. </a:t>
            </a:r>
          </a:p>
          <a:p>
            <a:r>
              <a:rPr lang="en-GB" sz="2200" dirty="0" smtClean="0"/>
              <a:t>Students have had a ‘hands-on’ experience with nature/ sustainable development and have seen and experienced concepts in real life.</a:t>
            </a:r>
          </a:p>
          <a:p>
            <a:r>
              <a:rPr lang="en-GB" sz="2200" dirty="0" smtClean="0"/>
              <a:t>Students can compare natural cycles (no waste) with human-made waste streams (</a:t>
            </a:r>
            <a:r>
              <a:rPr lang="en-GB" sz="2200" dirty="0" err="1" smtClean="0"/>
              <a:t>eg</a:t>
            </a:r>
            <a:r>
              <a:rPr lang="en-GB" sz="2200" dirty="0" smtClean="0"/>
              <a:t> recycling/ landfill)</a:t>
            </a:r>
          </a:p>
          <a:p>
            <a:r>
              <a:rPr lang="en-GB" sz="2200" dirty="0" smtClean="0"/>
              <a:t>Students can explain that the energy that drives natural cycles is renewable, whereas man-made cycles are not. </a:t>
            </a:r>
          </a:p>
          <a:p>
            <a:r>
              <a:rPr lang="en-GB" sz="2200" dirty="0" smtClean="0"/>
              <a:t>Students have seen examples of green business and understand how these link to natural principles</a:t>
            </a:r>
          </a:p>
        </p:txBody>
      </p:sp>
    </p:spTree>
    <p:extLst>
      <p:ext uri="{BB962C8B-B14F-4D97-AF65-F5344CB8AC3E}">
        <p14:creationId xmlns:p14="http://schemas.microsoft.com/office/powerpoint/2010/main" val="29592125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1020" y="153294"/>
            <a:ext cx="2405345" cy="3207126"/>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44790" y="210444"/>
            <a:ext cx="3916680" cy="293751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132840" y="4043783"/>
            <a:ext cx="3414594" cy="2550407"/>
          </a:xfrm>
          <a:prstGeom prst="rect">
            <a:avLst/>
          </a:prstGeom>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0800000">
            <a:off x="3902604" y="3987084"/>
            <a:ext cx="3698345" cy="2596774"/>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89570" y="3932806"/>
            <a:ext cx="3611880" cy="2697763"/>
          </a:xfrm>
          <a:prstGeom prst="rect">
            <a:avLst/>
          </a:prstGeom>
        </p:spPr>
      </p:pic>
      <p:pic>
        <p:nvPicPr>
          <p:cNvPr id="10" name="Picture 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424237" y="153294"/>
            <a:ext cx="3990494" cy="3118320"/>
          </a:xfrm>
          <a:prstGeom prst="rect">
            <a:avLst/>
          </a:prstGeom>
        </p:spPr>
      </p:pic>
      <p:sp>
        <p:nvSpPr>
          <p:cNvPr id="11" name="Title 1"/>
          <p:cNvSpPr>
            <a:spLocks noGrp="1"/>
          </p:cNvSpPr>
          <p:nvPr>
            <p:ph type="title"/>
          </p:nvPr>
        </p:nvSpPr>
        <p:spPr>
          <a:xfrm>
            <a:off x="3241464" y="3271614"/>
            <a:ext cx="4603326" cy="739140"/>
          </a:xfrm>
        </p:spPr>
        <p:txBody>
          <a:bodyPr/>
          <a:lstStyle/>
          <a:p>
            <a:r>
              <a:rPr lang="en-GB" dirty="0" smtClean="0">
                <a:solidFill>
                  <a:schemeClr val="tx1"/>
                </a:solidFill>
              </a:rPr>
              <a:t>Lessons from nature</a:t>
            </a:r>
            <a:endParaRPr lang="en-GB" dirty="0">
              <a:solidFill>
                <a:schemeClr val="tx1"/>
              </a:solidFill>
            </a:endParaRPr>
          </a:p>
        </p:txBody>
      </p:sp>
      <p:sp>
        <p:nvSpPr>
          <p:cNvPr id="12" name="TextBox 11"/>
          <p:cNvSpPr txBox="1"/>
          <p:nvPr/>
        </p:nvSpPr>
        <p:spPr>
          <a:xfrm>
            <a:off x="7996660" y="6673334"/>
            <a:ext cx="4195340" cy="184666"/>
          </a:xfrm>
          <a:prstGeom prst="rect">
            <a:avLst/>
          </a:prstGeom>
          <a:noFill/>
        </p:spPr>
        <p:txBody>
          <a:bodyPr wrap="square" rtlCol="0">
            <a:spAutoFit/>
          </a:bodyPr>
          <a:lstStyle/>
          <a:p>
            <a:r>
              <a:rPr lang="en-GB" sz="600" dirty="0" smtClean="0"/>
              <a:t>Images: FSC staff Epping Forest</a:t>
            </a:r>
            <a:endParaRPr lang="en-GB" sz="600" dirty="0"/>
          </a:p>
        </p:txBody>
      </p:sp>
    </p:spTree>
    <p:extLst>
      <p:ext uri="{BB962C8B-B14F-4D97-AF65-F5344CB8AC3E}">
        <p14:creationId xmlns:p14="http://schemas.microsoft.com/office/powerpoint/2010/main" val="382495454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18654"/>
            <a:ext cx="8596668" cy="1233767"/>
          </a:xfrm>
        </p:spPr>
        <p:txBody>
          <a:bodyPr>
            <a:normAutofit/>
          </a:bodyPr>
          <a:lstStyle/>
          <a:p>
            <a:pPr>
              <a:lnSpc>
                <a:spcPct val="130000"/>
              </a:lnSpc>
            </a:pPr>
            <a:r>
              <a:rPr lang="en-GB" dirty="0" smtClean="0">
                <a:solidFill>
                  <a:schemeClr val="tx1"/>
                </a:solidFill>
              </a:rPr>
              <a:t>Module 3 Changing perspectives</a:t>
            </a:r>
            <a:br>
              <a:rPr lang="en-GB" dirty="0" smtClean="0">
                <a:solidFill>
                  <a:schemeClr val="tx1"/>
                </a:solidFill>
              </a:rPr>
            </a:br>
            <a:r>
              <a:rPr lang="en-GB" sz="1800" dirty="0" smtClean="0">
                <a:solidFill>
                  <a:schemeClr val="tx1"/>
                </a:solidFill>
              </a:rPr>
              <a:t>Location: school &amp; CHC venue       1 </a:t>
            </a:r>
            <a:r>
              <a:rPr lang="en-US" sz="1800" dirty="0" smtClean="0">
                <a:solidFill>
                  <a:schemeClr val="tx1"/>
                </a:solidFill>
              </a:rPr>
              <a:t>–</a:t>
            </a:r>
            <a:r>
              <a:rPr lang="en-GB" sz="1800" dirty="0" smtClean="0">
                <a:solidFill>
                  <a:schemeClr val="tx1"/>
                </a:solidFill>
              </a:rPr>
              <a:t> 2 lessons + homework</a:t>
            </a:r>
            <a:endParaRPr lang="en-GB" sz="1800" dirty="0">
              <a:solidFill>
                <a:schemeClr val="tx1"/>
              </a:solidFill>
            </a:endParaRPr>
          </a:p>
        </p:txBody>
      </p:sp>
      <p:sp>
        <p:nvSpPr>
          <p:cNvPr id="3" name="Content Placeholder 2"/>
          <p:cNvSpPr>
            <a:spLocks noGrp="1"/>
          </p:cNvSpPr>
          <p:nvPr>
            <p:ph idx="1"/>
          </p:nvPr>
        </p:nvSpPr>
        <p:spPr>
          <a:xfrm>
            <a:off x="599706" y="1598381"/>
            <a:ext cx="8836417" cy="4646589"/>
          </a:xfrm>
        </p:spPr>
        <p:txBody>
          <a:bodyPr>
            <a:noAutofit/>
          </a:bodyPr>
          <a:lstStyle/>
          <a:p>
            <a:r>
              <a:rPr lang="en-GB" sz="2400" dirty="0" smtClean="0"/>
              <a:t>Students complete an e-</a:t>
            </a:r>
            <a:r>
              <a:rPr lang="en-GB" sz="2400" dirty="0" err="1" smtClean="0"/>
              <a:t>learni</a:t>
            </a:r>
            <a:r>
              <a:rPr lang="en-US" sz="2400" dirty="0" err="1" smtClean="0"/>
              <a:t>ng</a:t>
            </a:r>
            <a:r>
              <a:rPr lang="en-GB" sz="2400" dirty="0" smtClean="0"/>
              <a:t> module on business planning.</a:t>
            </a:r>
          </a:p>
          <a:p>
            <a:r>
              <a:rPr lang="en-GB" sz="2400" dirty="0" smtClean="0"/>
              <a:t>Students look at case studies of green, circular business in small groups (downloadable from website). Using this information, they answer key questions on t</a:t>
            </a:r>
            <a:r>
              <a:rPr lang="en-US" sz="2400" dirty="0" smtClean="0"/>
              <a:t>he</a:t>
            </a:r>
            <a:r>
              <a:rPr lang="en-GB" sz="2400" dirty="0" smtClean="0"/>
              <a:t> business, </a:t>
            </a:r>
            <a:r>
              <a:rPr lang="en-GB" sz="2400" dirty="0" err="1" smtClean="0"/>
              <a:t>eg</a:t>
            </a:r>
            <a:r>
              <a:rPr lang="en-GB" sz="2400" dirty="0" smtClean="0"/>
              <a:t> target audience, competitors, what makes it green etc. </a:t>
            </a:r>
          </a:p>
          <a:p>
            <a:r>
              <a:rPr lang="en-GB" sz="2400" dirty="0" smtClean="0"/>
              <a:t>Each group presents back to the class what their findings are. </a:t>
            </a:r>
            <a:endParaRPr lang="en-GB" sz="2400" dirty="0"/>
          </a:p>
          <a:p>
            <a:r>
              <a:rPr lang="en-GB" sz="2400" dirty="0" smtClean="0"/>
              <a:t>Either during this module, or the next, students will take part in a coffee house </a:t>
            </a:r>
            <a:r>
              <a:rPr lang="en-GB" sz="2400" dirty="0" err="1" smtClean="0"/>
              <a:t>chall</a:t>
            </a:r>
            <a:r>
              <a:rPr lang="en-US" sz="2400" dirty="0" smtClean="0"/>
              <a:t>e</a:t>
            </a:r>
            <a:r>
              <a:rPr lang="en-GB" sz="2400" dirty="0" err="1" smtClean="0"/>
              <a:t>nge</a:t>
            </a:r>
            <a:r>
              <a:rPr lang="en-GB" sz="2400" dirty="0" smtClean="0"/>
              <a:t> (see notes below). </a:t>
            </a:r>
          </a:p>
        </p:txBody>
      </p:sp>
      <p:pic>
        <p:nvPicPr>
          <p:cNvPr id="5" name="Picture 4"/>
          <p:cNvPicPr/>
          <p:nvPr/>
        </p:nvPicPr>
        <p:blipFill rotWithShape="1">
          <a:blip r:embed="rId3" cstate="print">
            <a:extLst>
              <a:ext uri="{28A0092B-C50C-407E-A947-70E740481C1C}">
                <a14:useLocalDpi xmlns:a14="http://schemas.microsoft.com/office/drawing/2010/main"/>
              </a:ext>
            </a:extLst>
          </a:blip>
          <a:srcRect/>
          <a:stretch/>
        </p:blipFill>
        <p:spPr bwMode="auto">
          <a:xfrm>
            <a:off x="9400847" y="1930019"/>
            <a:ext cx="2204702" cy="28683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902334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2257409"/>
            <a:ext cx="9338035" cy="2207016"/>
          </a:xfrm>
        </p:spPr>
        <p:txBody>
          <a:bodyPr>
            <a:normAutofit/>
          </a:bodyPr>
          <a:lstStyle/>
          <a:p>
            <a:r>
              <a:rPr lang="en-GB" sz="2200" dirty="0" smtClean="0"/>
              <a:t>Students exposed to real businesses producing goods and services within the green/ circular economy. </a:t>
            </a:r>
          </a:p>
          <a:p>
            <a:r>
              <a:rPr lang="en-GB" sz="2200" dirty="0" smtClean="0"/>
              <a:t>Students can describe the steps involved in business planning.</a:t>
            </a:r>
          </a:p>
          <a:p>
            <a:r>
              <a:rPr lang="en-GB" sz="2200" dirty="0" smtClean="0"/>
              <a:t>Students start to critically analyse businesses thinking about a variety of aspects, </a:t>
            </a:r>
            <a:r>
              <a:rPr lang="en-GB" sz="2200" dirty="0" err="1" smtClean="0"/>
              <a:t>eg</a:t>
            </a:r>
            <a:r>
              <a:rPr lang="en-GB" sz="2200" dirty="0" smtClean="0"/>
              <a:t> what makes it circular? How green is it? </a:t>
            </a:r>
            <a:r>
              <a:rPr lang="en-GB" sz="2200" dirty="0" err="1" smtClean="0"/>
              <a:t>etc</a:t>
            </a:r>
            <a:r>
              <a:rPr lang="en-GB" sz="2200" dirty="0" smtClean="0"/>
              <a:t> </a:t>
            </a:r>
            <a:endParaRPr lang="en-GB" sz="2200" dirty="0"/>
          </a:p>
        </p:txBody>
      </p:sp>
      <p:sp>
        <p:nvSpPr>
          <p:cNvPr id="5" name="Title 1"/>
          <p:cNvSpPr txBox="1">
            <a:spLocks/>
          </p:cNvSpPr>
          <p:nvPr/>
        </p:nvSpPr>
        <p:spPr>
          <a:xfrm>
            <a:off x="677334" y="609600"/>
            <a:ext cx="8940002"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smtClean="0"/>
              <a:t>Outcome from changing perspectives</a:t>
            </a:r>
            <a:endParaRPr lang="en-GB" dirty="0"/>
          </a:p>
        </p:txBody>
      </p:sp>
    </p:spTree>
    <p:extLst>
      <p:ext uri="{BB962C8B-B14F-4D97-AF65-F5344CB8AC3E}">
        <p14:creationId xmlns:p14="http://schemas.microsoft.com/office/powerpoint/2010/main" val="34015602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2628" y="657788"/>
            <a:ext cx="4696353" cy="6206981"/>
          </a:xfrm>
        </p:spPr>
        <p:txBody>
          <a:bodyPr>
            <a:normAutofit/>
          </a:bodyPr>
          <a:lstStyle/>
          <a:p>
            <a:pPr marL="0" indent="0" algn="ctr">
              <a:buNone/>
            </a:pPr>
            <a:r>
              <a:rPr lang="en-GB" sz="3000" u="sng" dirty="0" smtClean="0"/>
              <a:t>Outline </a:t>
            </a:r>
            <a:endParaRPr lang="en-GB" sz="2000" u="sng" dirty="0" smtClean="0"/>
          </a:p>
          <a:p>
            <a:r>
              <a:rPr lang="en-GB" sz="2000" dirty="0" smtClean="0"/>
              <a:t>Welcome</a:t>
            </a:r>
          </a:p>
          <a:p>
            <a:r>
              <a:rPr lang="en-GB" sz="2000" dirty="0" smtClean="0"/>
              <a:t>H</a:t>
            </a:r>
            <a:r>
              <a:rPr lang="en-US" sz="2000" dirty="0" smtClean="0"/>
              <a:t>o</a:t>
            </a:r>
            <a:r>
              <a:rPr lang="en-GB" sz="2000" dirty="0" smtClean="0"/>
              <a:t>w is the project relevant to schools?</a:t>
            </a:r>
          </a:p>
          <a:p>
            <a:r>
              <a:rPr lang="en-GB" sz="2000" dirty="0" smtClean="0"/>
              <a:t>Why is green entrepreneurship important?</a:t>
            </a:r>
          </a:p>
          <a:p>
            <a:r>
              <a:rPr lang="en-GB" sz="2000" dirty="0" smtClean="0"/>
              <a:t>GEE project: background, priorities and objectives</a:t>
            </a:r>
          </a:p>
          <a:p>
            <a:r>
              <a:rPr lang="en-GB" sz="2000" dirty="0" smtClean="0"/>
              <a:t>GEE thinking</a:t>
            </a:r>
          </a:p>
          <a:p>
            <a:r>
              <a:rPr lang="en-GB" sz="2000" dirty="0" smtClean="0"/>
              <a:t>GEE pedagogy</a:t>
            </a:r>
          </a:p>
          <a:p>
            <a:r>
              <a:rPr lang="en-GB" sz="2000" dirty="0" err="1"/>
              <a:t>L</a:t>
            </a:r>
            <a:r>
              <a:rPr lang="en-GB" sz="2000" dirty="0" err="1" smtClean="0"/>
              <a:t>earni</a:t>
            </a:r>
            <a:r>
              <a:rPr lang="en-US" sz="2000" dirty="0" err="1" smtClean="0"/>
              <a:t>ng</a:t>
            </a:r>
            <a:r>
              <a:rPr lang="en-GB" sz="2000" dirty="0" smtClean="0"/>
              <a:t> materials</a:t>
            </a:r>
          </a:p>
          <a:p>
            <a:r>
              <a:rPr lang="en-GB" sz="2000" dirty="0"/>
              <a:t>A</a:t>
            </a:r>
            <a:r>
              <a:rPr lang="en-GB" sz="2000" dirty="0" smtClean="0"/>
              <a:t>ssessment</a:t>
            </a:r>
          </a:p>
          <a:p>
            <a:r>
              <a:rPr lang="en-GB" sz="2000" dirty="0" smtClean="0"/>
              <a:t>Website</a:t>
            </a:r>
          </a:p>
          <a:p>
            <a:r>
              <a:rPr lang="en-GB" sz="2000" dirty="0" smtClean="0"/>
              <a:t>Further reading &amp; </a:t>
            </a:r>
            <a:r>
              <a:rPr lang="en-GB" sz="2000" dirty="0" err="1" smtClean="0"/>
              <a:t>uselful</a:t>
            </a:r>
            <a:r>
              <a:rPr lang="en-GB" sz="2000" dirty="0" smtClean="0"/>
              <a:t> links</a:t>
            </a:r>
          </a:p>
          <a:p>
            <a:endParaRPr lang="en-GB" sz="2000" dirty="0"/>
          </a:p>
        </p:txBody>
      </p:sp>
      <p:pic>
        <p:nvPicPr>
          <p:cNvPr id="5" name="Picture 4"/>
          <p:cNvPicPr>
            <a:picLocks noChangeAspect="1"/>
          </p:cNvPicPr>
          <p:nvPr/>
        </p:nvPicPr>
        <p:blipFill>
          <a:blip r:embed="rId2" cstate="print"/>
          <a:stretch>
            <a:fillRect/>
          </a:stretch>
        </p:blipFill>
        <p:spPr>
          <a:xfrm rot="812605">
            <a:off x="8127237" y="4033217"/>
            <a:ext cx="3451225" cy="2300816"/>
          </a:xfrm>
          <a:prstGeom prst="rect">
            <a:avLst/>
          </a:prstGeom>
        </p:spPr>
      </p:pic>
      <p:pic>
        <p:nvPicPr>
          <p:cNvPr id="7" name="Picture 6"/>
          <p:cNvPicPr>
            <a:picLocks noChangeAspect="1"/>
          </p:cNvPicPr>
          <p:nvPr/>
        </p:nvPicPr>
        <p:blipFill>
          <a:blip r:embed="rId3" cstate="print"/>
          <a:stretch>
            <a:fillRect/>
          </a:stretch>
        </p:blipFill>
        <p:spPr>
          <a:xfrm rot="20385988">
            <a:off x="4452277" y="4095179"/>
            <a:ext cx="3317525" cy="2211683"/>
          </a:xfrm>
          <a:prstGeom prst="rect">
            <a:avLst/>
          </a:prstGeom>
        </p:spPr>
      </p:pic>
      <p:pic>
        <p:nvPicPr>
          <p:cNvPr id="6" name="Picture 5"/>
          <p:cNvPicPr>
            <a:picLocks noChangeAspect="1"/>
          </p:cNvPicPr>
          <p:nvPr/>
        </p:nvPicPr>
        <p:blipFill>
          <a:blip r:embed="rId4" cstate="print"/>
          <a:stretch>
            <a:fillRect/>
          </a:stretch>
        </p:blipFill>
        <p:spPr>
          <a:xfrm>
            <a:off x="6776382" y="342456"/>
            <a:ext cx="2497262" cy="3745893"/>
          </a:xfrm>
          <a:prstGeom prst="rect">
            <a:avLst/>
          </a:prstGeom>
        </p:spPr>
      </p:pic>
      <p:sp>
        <p:nvSpPr>
          <p:cNvPr id="2" name="TextBox 1"/>
          <p:cNvSpPr txBox="1"/>
          <p:nvPr/>
        </p:nvSpPr>
        <p:spPr>
          <a:xfrm>
            <a:off x="6844218" y="6396489"/>
            <a:ext cx="2892917" cy="215444"/>
          </a:xfrm>
          <a:prstGeom prst="rect">
            <a:avLst/>
          </a:prstGeom>
          <a:noFill/>
        </p:spPr>
        <p:txBody>
          <a:bodyPr wrap="square" rtlCol="0">
            <a:spAutoFit/>
          </a:bodyPr>
          <a:lstStyle/>
          <a:p>
            <a:r>
              <a:rPr lang="en-GB" sz="800" dirty="0" smtClean="0"/>
              <a:t>Images: Yanika Hennig</a:t>
            </a:r>
            <a:endParaRPr lang="en-GB" sz="800" dirty="0"/>
          </a:p>
        </p:txBody>
      </p:sp>
    </p:spTree>
    <p:extLst>
      <p:ext uri="{BB962C8B-B14F-4D97-AF65-F5344CB8AC3E}">
        <p14:creationId xmlns:p14="http://schemas.microsoft.com/office/powerpoint/2010/main" val="153437386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781" y="236263"/>
            <a:ext cx="9823952" cy="1139747"/>
          </a:xfrm>
        </p:spPr>
        <p:txBody>
          <a:bodyPr>
            <a:normAutofit/>
          </a:bodyPr>
          <a:lstStyle/>
          <a:p>
            <a:pPr>
              <a:lnSpc>
                <a:spcPct val="130000"/>
              </a:lnSpc>
            </a:pPr>
            <a:r>
              <a:rPr lang="en-GB" sz="3200" dirty="0" smtClean="0">
                <a:solidFill>
                  <a:schemeClr val="tx1"/>
                </a:solidFill>
              </a:rPr>
              <a:t>Module 4  Entrepreneurial thinking </a:t>
            </a:r>
            <a:r>
              <a:rPr lang="en-GB" sz="2800" dirty="0" smtClean="0">
                <a:solidFill>
                  <a:schemeClr val="tx1"/>
                </a:solidFill>
              </a:rPr>
              <a:t/>
            </a:r>
            <a:br>
              <a:rPr lang="en-GB" sz="2800" dirty="0" smtClean="0">
                <a:solidFill>
                  <a:schemeClr val="tx1"/>
                </a:solidFill>
              </a:rPr>
            </a:br>
            <a:r>
              <a:rPr lang="en-GB" sz="2000" dirty="0" smtClean="0">
                <a:solidFill>
                  <a:schemeClr val="tx1"/>
                </a:solidFill>
              </a:rPr>
              <a:t>Location: school 2 lessons + homework</a:t>
            </a:r>
            <a:endParaRPr lang="en-GB" sz="2000" dirty="0">
              <a:solidFill>
                <a:schemeClr val="tx1"/>
              </a:solidFill>
            </a:endParaRPr>
          </a:p>
        </p:txBody>
      </p:sp>
      <p:sp>
        <p:nvSpPr>
          <p:cNvPr id="3" name="Content Placeholder 2"/>
          <p:cNvSpPr>
            <a:spLocks noGrp="1"/>
          </p:cNvSpPr>
          <p:nvPr>
            <p:ph idx="1"/>
          </p:nvPr>
        </p:nvSpPr>
        <p:spPr>
          <a:xfrm>
            <a:off x="511520" y="1617303"/>
            <a:ext cx="7725246" cy="4226624"/>
          </a:xfrm>
        </p:spPr>
        <p:txBody>
          <a:bodyPr>
            <a:noAutofit/>
          </a:bodyPr>
          <a:lstStyle/>
          <a:p>
            <a:r>
              <a:rPr lang="en-GB" sz="2400" dirty="0" smtClean="0"/>
              <a:t>In small groups students come up with a green business idea and develop a business plan around this. </a:t>
            </a:r>
          </a:p>
          <a:p>
            <a:r>
              <a:rPr lang="en-GB" sz="2400" dirty="0" smtClean="0"/>
              <a:t>Continue for homework.</a:t>
            </a:r>
            <a:endParaRPr lang="en-GB" sz="2400" dirty="0"/>
          </a:p>
          <a:p>
            <a:r>
              <a:rPr lang="en-GB" sz="2400" dirty="0" smtClean="0"/>
              <a:t>Following lesson: students ‘pitch’ their ideas to the class, taking questions at the end. Students will need to demonstrate how their product is circular and incorporates the ‘lessons from nature’ principles.</a:t>
            </a:r>
          </a:p>
        </p:txBody>
      </p:sp>
      <p:pic>
        <p:nvPicPr>
          <p:cNvPr id="5" name="Picture 4"/>
          <p:cNvPicPr/>
          <p:nvPr/>
        </p:nvPicPr>
        <p:blipFill rotWithShape="1">
          <a:blip r:embed="rId3" cstate="print">
            <a:extLst>
              <a:ext uri="{28A0092B-C50C-407E-A947-70E740481C1C}">
                <a14:useLocalDpi xmlns:a14="http://schemas.microsoft.com/office/drawing/2010/main"/>
              </a:ext>
            </a:extLst>
          </a:blip>
          <a:srcRect/>
          <a:stretch/>
        </p:blipFill>
        <p:spPr bwMode="auto">
          <a:xfrm>
            <a:off x="9577224" y="1710091"/>
            <a:ext cx="1877963" cy="247086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432648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2451046"/>
            <a:ext cx="8596668" cy="1314131"/>
          </a:xfrm>
        </p:spPr>
        <p:txBody>
          <a:bodyPr>
            <a:normAutofit lnSpcReduction="10000"/>
          </a:bodyPr>
          <a:lstStyle/>
          <a:p>
            <a:r>
              <a:rPr lang="en-GB" sz="2200" dirty="0" smtClean="0"/>
              <a:t>Students inspired to develop their own ideas</a:t>
            </a:r>
          </a:p>
          <a:p>
            <a:r>
              <a:rPr lang="en-GB" sz="2200" dirty="0" smtClean="0"/>
              <a:t>Students able to write a basic plan for their idea</a:t>
            </a:r>
          </a:p>
          <a:p>
            <a:r>
              <a:rPr lang="en-GB" sz="2200" dirty="0" smtClean="0"/>
              <a:t>Students able to explain their idea to their peers</a:t>
            </a:r>
            <a:endParaRPr lang="en-GB" sz="2200" dirty="0"/>
          </a:p>
        </p:txBody>
      </p:sp>
      <p:sp>
        <p:nvSpPr>
          <p:cNvPr id="8" name="Title 1"/>
          <p:cNvSpPr txBox="1">
            <a:spLocks/>
          </p:cNvSpPr>
          <p:nvPr/>
        </p:nvSpPr>
        <p:spPr>
          <a:xfrm>
            <a:off x="677334" y="609600"/>
            <a:ext cx="8940002"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smtClean="0"/>
              <a:t>Outcome from entrepreneurial thinking and the way forward</a:t>
            </a:r>
            <a:endParaRPr lang="en-GB" dirty="0"/>
          </a:p>
        </p:txBody>
      </p:sp>
    </p:spTree>
    <p:extLst>
      <p:ext uri="{BB962C8B-B14F-4D97-AF65-F5344CB8AC3E}">
        <p14:creationId xmlns:p14="http://schemas.microsoft.com/office/powerpoint/2010/main" val="40241569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6056" y="1881069"/>
            <a:ext cx="7884012" cy="2687992"/>
          </a:xfrm>
        </p:spPr>
        <p:txBody>
          <a:bodyPr>
            <a:normAutofit/>
          </a:bodyPr>
          <a:lstStyle/>
          <a:p>
            <a:r>
              <a:rPr lang="en-GB" sz="2400" dirty="0" smtClean="0"/>
              <a:t>Students re-visit </a:t>
            </a:r>
            <a:r>
              <a:rPr lang="en-GB" sz="2400" dirty="0" err="1" smtClean="0"/>
              <a:t>th</a:t>
            </a:r>
            <a:r>
              <a:rPr lang="en-US" sz="2400" dirty="0" err="1" smtClean="0"/>
              <a:t>ei</a:t>
            </a:r>
            <a:r>
              <a:rPr lang="en-GB" sz="2400" dirty="0" smtClean="0"/>
              <a:t>r self-assessment to see how </a:t>
            </a:r>
            <a:r>
              <a:rPr lang="en-GB" sz="2400" dirty="0" err="1" smtClean="0"/>
              <a:t>th</a:t>
            </a:r>
            <a:r>
              <a:rPr lang="en-US" sz="2400" dirty="0" err="1" smtClean="0"/>
              <a:t>ei</a:t>
            </a:r>
            <a:r>
              <a:rPr lang="en-GB" sz="2400" dirty="0" smtClean="0"/>
              <a:t>r skills, knowledge and competencies have changed since the start of the project.</a:t>
            </a:r>
          </a:p>
          <a:p>
            <a:r>
              <a:rPr lang="en-GB" sz="2400" dirty="0" smtClean="0"/>
              <a:t>Students think about the future of their product</a:t>
            </a:r>
          </a:p>
          <a:p>
            <a:r>
              <a:rPr lang="en-GB" sz="2400" dirty="0" smtClean="0"/>
              <a:t>Students make an eco-pledge: one small change they will make to live more sustainably. </a:t>
            </a:r>
            <a:endParaRPr lang="en-GB" sz="2400" dirty="0"/>
          </a:p>
        </p:txBody>
      </p:sp>
      <p:sp>
        <p:nvSpPr>
          <p:cNvPr id="4" name="Title 1"/>
          <p:cNvSpPr txBox="1">
            <a:spLocks/>
          </p:cNvSpPr>
          <p:nvPr/>
        </p:nvSpPr>
        <p:spPr>
          <a:xfrm>
            <a:off x="984827" y="500881"/>
            <a:ext cx="3671504" cy="1009723"/>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30000"/>
              </a:lnSpc>
            </a:pPr>
            <a:r>
              <a:rPr lang="en-GB" sz="3200" dirty="0" smtClean="0">
                <a:solidFill>
                  <a:schemeClr val="tx1"/>
                </a:solidFill>
              </a:rPr>
              <a:t>5 The way forward</a:t>
            </a:r>
          </a:p>
          <a:p>
            <a:pPr>
              <a:lnSpc>
                <a:spcPct val="130000"/>
              </a:lnSpc>
            </a:pPr>
            <a:r>
              <a:rPr lang="en-GB" sz="1800" dirty="0" smtClean="0">
                <a:solidFill>
                  <a:schemeClr val="tx1"/>
                </a:solidFill>
              </a:rPr>
              <a:t>Location: school     1 lesson</a:t>
            </a:r>
            <a:endParaRPr lang="en-GB" sz="1800" dirty="0">
              <a:solidFill>
                <a:schemeClr val="tx1"/>
              </a:solidFill>
            </a:endParaRPr>
          </a:p>
        </p:txBody>
      </p:sp>
      <p:pic>
        <p:nvPicPr>
          <p:cNvPr id="5" name="Picture 4"/>
          <p:cNvPicPr/>
          <p:nvPr/>
        </p:nvPicPr>
        <p:blipFill rotWithShape="1">
          <a:blip r:embed="rId2" cstate="print">
            <a:extLst>
              <a:ext uri="{28A0092B-C50C-407E-A947-70E740481C1C}">
                <a14:useLocalDpi xmlns:a14="http://schemas.microsoft.com/office/drawing/2010/main"/>
              </a:ext>
            </a:extLst>
          </a:blip>
          <a:srcRect/>
          <a:stretch/>
        </p:blipFill>
        <p:spPr bwMode="auto">
          <a:xfrm>
            <a:off x="9612499" y="1568961"/>
            <a:ext cx="1736862" cy="23473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9173233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8289" y="5472796"/>
            <a:ext cx="9256187" cy="997800"/>
          </a:xfrm>
          <a:ln>
            <a:solidFill>
              <a:schemeClr val="accent5"/>
            </a:solidFill>
          </a:ln>
        </p:spPr>
        <p:txBody>
          <a:bodyPr>
            <a:noAutofit/>
          </a:bodyPr>
          <a:lstStyle/>
          <a:p>
            <a:pPr marL="0" indent="0">
              <a:buNone/>
            </a:pPr>
            <a:r>
              <a:rPr lang="en-GB" sz="2400" dirty="0" smtClean="0">
                <a:solidFill>
                  <a:schemeClr val="tx1"/>
                </a:solidFill>
              </a:rPr>
              <a:t>“</a:t>
            </a:r>
            <a:r>
              <a:rPr lang="en-GB" sz="2400" dirty="0">
                <a:solidFill>
                  <a:schemeClr val="tx1"/>
                </a:solidFill>
              </a:rPr>
              <a:t>When you’re done with a wooden ruler, you can carve it into a </a:t>
            </a:r>
            <a:r>
              <a:rPr lang="en-GB" sz="2400" dirty="0" smtClean="0">
                <a:solidFill>
                  <a:schemeClr val="tx1"/>
                </a:solidFill>
              </a:rPr>
              <a:t>spoon”. Student</a:t>
            </a:r>
            <a:endParaRPr lang="en-GB" sz="2400" dirty="0">
              <a:solidFill>
                <a:schemeClr val="tx1"/>
              </a:solidFill>
            </a:endParaRPr>
          </a:p>
        </p:txBody>
      </p:sp>
      <p:sp>
        <p:nvSpPr>
          <p:cNvPr id="4" name="Rectangle 3"/>
          <p:cNvSpPr/>
          <p:nvPr/>
        </p:nvSpPr>
        <p:spPr>
          <a:xfrm>
            <a:off x="226792" y="276294"/>
            <a:ext cx="9631131" cy="120032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342900" indent="-342900">
              <a:buFont typeface="Arial"/>
              <a:buChar char="•"/>
            </a:pPr>
            <a:r>
              <a:rPr lang="en-GB" sz="2400" dirty="0" smtClean="0"/>
              <a:t>Lessons from Nature day: “The </a:t>
            </a:r>
            <a:r>
              <a:rPr lang="en-GB" sz="2400" dirty="0"/>
              <a:t>kids loved it and I think it really helped them understand the underlying concepts behind the GEE course much </a:t>
            </a:r>
            <a:r>
              <a:rPr lang="en-GB" sz="2400" dirty="0" smtClean="0"/>
              <a:t>better”. Teacher. </a:t>
            </a:r>
            <a:endParaRPr lang="en-GB" sz="2400" dirty="0"/>
          </a:p>
        </p:txBody>
      </p:sp>
      <p:sp>
        <p:nvSpPr>
          <p:cNvPr id="6" name="Rectangle 5"/>
          <p:cNvSpPr/>
          <p:nvPr/>
        </p:nvSpPr>
        <p:spPr>
          <a:xfrm>
            <a:off x="772301" y="1743976"/>
            <a:ext cx="9631131" cy="83099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GB" sz="2400" dirty="0" smtClean="0"/>
              <a:t>“I </a:t>
            </a:r>
            <a:r>
              <a:rPr lang="en-GB" sz="2400" dirty="0"/>
              <a:t>enjoyed being able to interact around the forest and being able to turn things from the forest into an idea for a </a:t>
            </a:r>
            <a:r>
              <a:rPr lang="en-GB" sz="2400" dirty="0" smtClean="0"/>
              <a:t>product”. Student</a:t>
            </a:r>
            <a:endParaRPr lang="en-GB" sz="2400" dirty="0"/>
          </a:p>
        </p:txBody>
      </p:sp>
      <p:sp>
        <p:nvSpPr>
          <p:cNvPr id="7" name="Rectangle 6"/>
          <p:cNvSpPr/>
          <p:nvPr/>
        </p:nvSpPr>
        <p:spPr>
          <a:xfrm>
            <a:off x="968854" y="3845408"/>
            <a:ext cx="9631131" cy="830997"/>
          </a:xfrm>
          <a:prstGeom prst="rect">
            <a:avLst/>
          </a:prstGeom>
          <a:ln>
            <a:solidFill>
              <a:srgbClr val="0000FF"/>
            </a:solidFill>
          </a:ln>
        </p:spPr>
        <p:txBody>
          <a:bodyPr wrap="square">
            <a:spAutoFit/>
          </a:bodyPr>
          <a:lstStyle/>
          <a:p>
            <a:r>
              <a:rPr lang="en-GB" sz="2400" dirty="0" smtClean="0"/>
              <a:t>“I have learnt how </a:t>
            </a:r>
            <a:r>
              <a:rPr lang="en-GB" sz="2400" dirty="0"/>
              <a:t>to make some business ideas and how to make it into  real </a:t>
            </a:r>
            <a:r>
              <a:rPr lang="en-GB" sz="2400" dirty="0" smtClean="0"/>
              <a:t>business”. Student.</a:t>
            </a:r>
            <a:endParaRPr lang="en-GB" sz="2400" dirty="0"/>
          </a:p>
        </p:txBody>
      </p:sp>
      <p:sp>
        <p:nvSpPr>
          <p:cNvPr id="8" name="Rectangle 7"/>
          <p:cNvSpPr/>
          <p:nvPr/>
        </p:nvSpPr>
        <p:spPr>
          <a:xfrm>
            <a:off x="198964" y="4799075"/>
            <a:ext cx="9631131" cy="461665"/>
          </a:xfrm>
          <a:prstGeom prst="rect">
            <a:avLst/>
          </a:prstGeom>
          <a:ln>
            <a:solidFill>
              <a:srgbClr val="660066"/>
            </a:solidFill>
          </a:ln>
        </p:spPr>
        <p:txBody>
          <a:bodyPr wrap="square">
            <a:spAutoFit/>
          </a:bodyPr>
          <a:lstStyle/>
          <a:p>
            <a:r>
              <a:rPr lang="en-GB" sz="2400" dirty="0" smtClean="0"/>
              <a:t>“I </a:t>
            </a:r>
            <a:r>
              <a:rPr lang="en-US" sz="2400" dirty="0" smtClean="0"/>
              <a:t>ha</a:t>
            </a:r>
            <a:r>
              <a:rPr lang="en-GB" sz="2400" dirty="0" err="1" smtClean="0"/>
              <a:t>ve</a:t>
            </a:r>
            <a:r>
              <a:rPr lang="en-GB" sz="2400" dirty="0" smtClean="0"/>
              <a:t> learnt that recycling </a:t>
            </a:r>
            <a:r>
              <a:rPr lang="en-GB" sz="2400" dirty="0"/>
              <a:t>delays the process of </a:t>
            </a:r>
            <a:r>
              <a:rPr lang="en-GB" sz="2400" dirty="0" smtClean="0"/>
              <a:t>landfill”. Student</a:t>
            </a:r>
            <a:endParaRPr lang="en-GB" sz="2400" dirty="0"/>
          </a:p>
        </p:txBody>
      </p:sp>
      <p:sp>
        <p:nvSpPr>
          <p:cNvPr id="9" name="Rectangle 8"/>
          <p:cNvSpPr/>
          <p:nvPr/>
        </p:nvSpPr>
        <p:spPr>
          <a:xfrm>
            <a:off x="198963" y="2803471"/>
            <a:ext cx="9631131"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2400" dirty="0" smtClean="0"/>
              <a:t>“I </a:t>
            </a:r>
            <a:r>
              <a:rPr lang="en-GB" sz="2400" dirty="0"/>
              <a:t>have overcome my fear of bugs, and now I can find them with </a:t>
            </a:r>
            <a:r>
              <a:rPr lang="en-GB" sz="2400" dirty="0" smtClean="0"/>
              <a:t>confidence”. Student.</a:t>
            </a:r>
            <a:endParaRPr lang="en-GB" sz="2400" dirty="0"/>
          </a:p>
        </p:txBody>
      </p:sp>
    </p:spTree>
    <p:extLst>
      <p:ext uri="{BB962C8B-B14F-4D97-AF65-F5344CB8AC3E}">
        <p14:creationId xmlns:p14="http://schemas.microsoft.com/office/powerpoint/2010/main" val="176341934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185" y="1851013"/>
            <a:ext cx="8596668" cy="1826581"/>
          </a:xfrm>
        </p:spPr>
        <p:txBody>
          <a:bodyPr>
            <a:normAutofit fontScale="90000"/>
          </a:bodyPr>
          <a:lstStyle/>
          <a:p>
            <a:pPr algn="ctr"/>
            <a:r>
              <a:rPr lang="en-GB" dirty="0" smtClean="0"/>
              <a:t>Assessment and European Quality Framework</a:t>
            </a:r>
            <a:r>
              <a:rPr lang="en-GB" dirty="0"/>
              <a:t/>
            </a:r>
            <a:br>
              <a:rPr lang="en-GB" dirty="0"/>
            </a:br>
            <a:endParaRPr lang="en-GB" dirty="0"/>
          </a:p>
        </p:txBody>
      </p:sp>
    </p:spTree>
    <p:extLst>
      <p:ext uri="{BB962C8B-B14F-4D97-AF65-F5344CB8AC3E}">
        <p14:creationId xmlns:p14="http://schemas.microsoft.com/office/powerpoint/2010/main" val="327860125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Assessment and EQF</a:t>
            </a:r>
            <a:endParaRPr lang="en-GB" dirty="0"/>
          </a:p>
        </p:txBody>
      </p:sp>
      <p:sp>
        <p:nvSpPr>
          <p:cNvPr id="3" name="Content Placeholder 2"/>
          <p:cNvSpPr>
            <a:spLocks noGrp="1"/>
          </p:cNvSpPr>
          <p:nvPr>
            <p:ph idx="1"/>
          </p:nvPr>
        </p:nvSpPr>
        <p:spPr>
          <a:xfrm>
            <a:off x="677334" y="1453445"/>
            <a:ext cx="8596668" cy="4727222"/>
          </a:xfrm>
        </p:spPr>
        <p:txBody>
          <a:bodyPr>
            <a:normAutofit lnSpcReduction="10000"/>
          </a:bodyPr>
          <a:lstStyle/>
          <a:p>
            <a:r>
              <a:rPr lang="en-GB" sz="2000" dirty="0"/>
              <a:t>The GEE Framework is a practical overview of the learning GEE will deliver, based on the European Qualifications Framework (EQF) </a:t>
            </a:r>
            <a:endParaRPr lang="en-GB" sz="2000" dirty="0" smtClean="0"/>
          </a:p>
          <a:p>
            <a:r>
              <a:rPr lang="en-GB" sz="2000" dirty="0" smtClean="0"/>
              <a:t>Students will need to complete an initial self-assessment, demonstrating </a:t>
            </a:r>
            <a:r>
              <a:rPr lang="en-GB" sz="2000" dirty="0" err="1" smtClean="0"/>
              <a:t>th</a:t>
            </a:r>
            <a:r>
              <a:rPr lang="en-US" sz="2000" dirty="0" err="1" smtClean="0"/>
              <a:t>ei</a:t>
            </a:r>
            <a:r>
              <a:rPr lang="en-GB" sz="2000" dirty="0" smtClean="0"/>
              <a:t>r knowledge, skills and competencies relating to entrepreneurship a</a:t>
            </a:r>
            <a:r>
              <a:rPr lang="en-US" sz="2000" dirty="0" err="1" smtClean="0"/>
              <a:t>nd</a:t>
            </a:r>
            <a:r>
              <a:rPr lang="en-GB" sz="2000" dirty="0" smtClean="0"/>
              <a:t> the green economy. This is in the student booklet which you will download once you have decided which lesson from nature day you want to do. </a:t>
            </a:r>
          </a:p>
          <a:p>
            <a:r>
              <a:rPr lang="en-GB" sz="2000" dirty="0" smtClean="0"/>
              <a:t>They will re-visit this self-assessment at t</a:t>
            </a:r>
            <a:r>
              <a:rPr lang="en-US" sz="2000" dirty="0" smtClean="0"/>
              <a:t>he</a:t>
            </a:r>
            <a:r>
              <a:rPr lang="en-GB" sz="2000" dirty="0" smtClean="0"/>
              <a:t> end of the project, re-doing each of the questions in a different colour to see what they have achieved.</a:t>
            </a:r>
          </a:p>
          <a:p>
            <a:r>
              <a:rPr lang="en-GB" sz="2000" dirty="0" smtClean="0"/>
              <a:t>Within the learning pack, assessment ideas are included, although teachers are welcome to adapt and use </a:t>
            </a:r>
            <a:r>
              <a:rPr lang="en-GB" sz="2000" dirty="0" err="1" smtClean="0"/>
              <a:t>th</a:t>
            </a:r>
            <a:r>
              <a:rPr lang="en-US" sz="2000" dirty="0" err="1" smtClean="0"/>
              <a:t>ei</a:t>
            </a:r>
            <a:r>
              <a:rPr lang="en-GB" sz="2000" dirty="0" smtClean="0"/>
              <a:t>r own as they wish.</a:t>
            </a:r>
          </a:p>
          <a:p>
            <a:r>
              <a:rPr lang="en-GB" sz="2000" dirty="0" smtClean="0"/>
              <a:t>There is also a template which teachers can use to assess students, see notes below</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65512" y="222278"/>
            <a:ext cx="9189197" cy="6050213"/>
          </a:xfrm>
          <a:prstGeom prst="rect">
            <a:avLst/>
          </a:prstGeom>
        </p:spPr>
      </p:pic>
    </p:spTree>
    <p:extLst>
      <p:ext uri="{BB962C8B-B14F-4D97-AF65-F5344CB8AC3E}">
        <p14:creationId xmlns:p14="http://schemas.microsoft.com/office/powerpoint/2010/main" val="28391837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621539418"/>
              </p:ext>
            </p:extLst>
          </p:nvPr>
        </p:nvGraphicFramePr>
        <p:xfrm>
          <a:off x="291396" y="513644"/>
          <a:ext cx="6606192" cy="6090355"/>
        </p:xfrm>
        <a:graphic>
          <a:graphicData uri="http://schemas.openxmlformats.org/presentationml/2006/ole">
            <mc:AlternateContent xmlns:mc="http://schemas.openxmlformats.org/markup-compatibility/2006">
              <mc:Choice xmlns:v="urn:schemas-microsoft-com:vml" Requires="v">
                <p:oleObj spid="_x0000_s5312" name="Document" r:id="rId3" imgW="5613480" imgH="5677560" progId="Word.Document.12">
                  <p:link updateAutomatic="1"/>
                </p:oleObj>
              </mc:Choice>
              <mc:Fallback>
                <p:oleObj name="Document" r:id="rId3" imgW="5613480" imgH="5677560" progId="Word.Document.12">
                  <p:link updateAutomatic="1"/>
                  <p:pic>
                    <p:nvPicPr>
                      <p:cNvPr id="0" name="Picture 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396" y="513644"/>
                        <a:ext cx="6606192" cy="60903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872215041"/>
              </p:ext>
            </p:extLst>
          </p:nvPr>
        </p:nvGraphicFramePr>
        <p:xfrm>
          <a:off x="7057497" y="211138"/>
          <a:ext cx="4443059" cy="6435195"/>
        </p:xfrm>
        <a:graphic>
          <a:graphicData uri="http://schemas.openxmlformats.org/presentationml/2006/ole">
            <mc:AlternateContent xmlns:mc="http://schemas.openxmlformats.org/markup-compatibility/2006">
              <mc:Choice xmlns:v="urn:schemas-microsoft-com:vml" Requires="v">
                <p:oleObj spid="_x0000_s5313" name="Document" r:id="rId5" imgW="5613480" imgH="8118720" progId="Word.Document.12">
                  <p:link updateAutomatic="1"/>
                </p:oleObj>
              </mc:Choice>
              <mc:Fallback>
                <p:oleObj name="Document" r:id="rId5" imgW="5613480" imgH="8118720" progId="Word.Document.12">
                  <p:link updateAutomatic="1"/>
                  <p:pic>
                    <p:nvPicPr>
                      <p:cNvPr id="0" name="Picture 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7497" y="211138"/>
                        <a:ext cx="4443059" cy="64351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1878031" y="2072722"/>
            <a:ext cx="7430799" cy="3108544"/>
          </a:xfrm>
          <a:prstGeom prst="rect">
            <a:avLst/>
          </a:prstGeom>
          <a:solidFill>
            <a:schemeClr val="accent2"/>
          </a:solidFill>
        </p:spPr>
        <p:txBody>
          <a:bodyPr wrap="square" rtlCol="0">
            <a:spAutoFit/>
          </a:bodyPr>
          <a:lstStyle/>
          <a:p>
            <a:r>
              <a:rPr lang="en-GB" sz="2800" dirty="0" smtClean="0"/>
              <a:t>T</a:t>
            </a:r>
            <a:r>
              <a:rPr lang="en-US" sz="2800" dirty="0" smtClean="0"/>
              <a:t>he</a:t>
            </a:r>
            <a:r>
              <a:rPr lang="en-GB" sz="2800" dirty="0" smtClean="0"/>
              <a:t> self assessment and teacher assessment tools are based on the GEE pedagogy framework. This is split into knowledge, skills, competencies and values. The self assessment used in the learning packs is based </a:t>
            </a:r>
            <a:r>
              <a:rPr lang="en-GB" sz="2800" dirty="0"/>
              <a:t>on the </a:t>
            </a:r>
            <a:r>
              <a:rPr lang="en-GB" sz="2800" i="1" dirty="0" smtClean="0"/>
              <a:t>European </a:t>
            </a:r>
            <a:r>
              <a:rPr lang="en-GB" sz="2800" i="1" dirty="0"/>
              <a:t>Quality Framework </a:t>
            </a:r>
            <a:r>
              <a:rPr lang="en-GB" sz="2800" i="1" dirty="0" smtClean="0"/>
              <a:t>level 2.</a:t>
            </a:r>
            <a:endParaRPr lang="en-GB" sz="2800" dirty="0"/>
          </a:p>
        </p:txBody>
      </p:sp>
    </p:spTree>
    <p:extLst>
      <p:ext uri="{BB962C8B-B14F-4D97-AF65-F5344CB8AC3E}">
        <p14:creationId xmlns:p14="http://schemas.microsoft.com/office/powerpoint/2010/main" val="13111462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8763" y="2297466"/>
            <a:ext cx="8596668" cy="1320800"/>
          </a:xfrm>
        </p:spPr>
        <p:txBody>
          <a:bodyPr/>
          <a:lstStyle/>
          <a:p>
            <a:pPr algn="ctr"/>
            <a:r>
              <a:rPr lang="en-GB" dirty="0" smtClean="0"/>
              <a:t>GEE website</a:t>
            </a:r>
            <a:endParaRPr lang="en-GB" dirty="0"/>
          </a:p>
        </p:txBody>
      </p:sp>
    </p:spTree>
    <p:extLst>
      <p:ext uri="{BB962C8B-B14F-4D97-AF65-F5344CB8AC3E}">
        <p14:creationId xmlns:p14="http://schemas.microsoft.com/office/powerpoint/2010/main" val="304445221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555" y="860764"/>
            <a:ext cx="4393542" cy="759878"/>
          </a:xfrm>
        </p:spPr>
        <p:txBody>
          <a:bodyPr>
            <a:normAutofit/>
          </a:bodyPr>
          <a:lstStyle/>
          <a:p>
            <a:r>
              <a:rPr lang="en-GB" dirty="0" smtClean="0"/>
              <a:t>Website</a:t>
            </a:r>
            <a:endParaRPr lang="en-GB" dirty="0"/>
          </a:p>
        </p:txBody>
      </p:sp>
      <p:sp>
        <p:nvSpPr>
          <p:cNvPr id="3" name="Text Placeholder 2"/>
          <p:cNvSpPr>
            <a:spLocks noGrp="1"/>
          </p:cNvSpPr>
          <p:nvPr>
            <p:ph type="body" idx="1"/>
          </p:nvPr>
        </p:nvSpPr>
        <p:spPr>
          <a:xfrm>
            <a:off x="653308" y="2063938"/>
            <a:ext cx="8596668" cy="4326279"/>
          </a:xfrm>
        </p:spPr>
        <p:txBody>
          <a:bodyPr>
            <a:normAutofit/>
          </a:bodyPr>
          <a:lstStyle/>
          <a:p>
            <a:r>
              <a:rPr lang="en-GB" sz="2800" dirty="0" smtClean="0">
                <a:hlinkClick r:id="rId2"/>
              </a:rPr>
              <a:t>www.geelearning.eu</a:t>
            </a:r>
            <a:endParaRPr lang="en-GB" sz="2800" dirty="0" smtClean="0"/>
          </a:p>
          <a:p>
            <a:r>
              <a:rPr lang="en-GB" sz="2800" dirty="0" smtClean="0"/>
              <a:t>It is split into 4 main sections:</a:t>
            </a:r>
          </a:p>
          <a:p>
            <a:pPr marL="514350" indent="-514350">
              <a:buAutoNum type="arabicParenR"/>
            </a:pPr>
            <a:r>
              <a:rPr lang="en-GB" sz="2800" dirty="0" err="1" smtClean="0"/>
              <a:t>Learni</a:t>
            </a:r>
            <a:r>
              <a:rPr lang="en-US" sz="2800" dirty="0" err="1" smtClean="0"/>
              <a:t>ng</a:t>
            </a:r>
            <a:r>
              <a:rPr lang="en-GB" sz="2800" dirty="0" smtClean="0"/>
              <a:t> materials. </a:t>
            </a:r>
            <a:r>
              <a:rPr lang="en-GB" dirty="0" smtClean="0"/>
              <a:t>This is where everything you need to teach GEE can be found.</a:t>
            </a:r>
            <a:endParaRPr lang="en-GB" sz="2800" dirty="0" smtClean="0"/>
          </a:p>
          <a:p>
            <a:pPr marL="514350" indent="-514350">
              <a:buAutoNum type="arabicParenR"/>
            </a:pPr>
            <a:r>
              <a:rPr lang="en-GB" sz="2800" dirty="0" smtClean="0"/>
              <a:t>Success stories. </a:t>
            </a:r>
            <a:r>
              <a:rPr lang="en-GB" dirty="0" smtClean="0"/>
              <a:t>Some of the inspiring stories </a:t>
            </a:r>
            <a:r>
              <a:rPr lang="en-GB" dirty="0" err="1" smtClean="0"/>
              <a:t>fr</a:t>
            </a:r>
            <a:r>
              <a:rPr lang="en-US" dirty="0" err="1" smtClean="0"/>
              <a:t>om</a:t>
            </a:r>
            <a:r>
              <a:rPr lang="en-GB" dirty="0" smtClean="0"/>
              <a:t> the piloting stage of the project. Read to get inspired and get ideas.</a:t>
            </a:r>
            <a:endParaRPr lang="en-GB" sz="2800" dirty="0" smtClean="0"/>
          </a:p>
          <a:p>
            <a:pPr marL="514350" indent="-514350">
              <a:buAutoNum type="arabicParenR"/>
            </a:pPr>
            <a:r>
              <a:rPr lang="en-GB" sz="2800" dirty="0" smtClean="0"/>
              <a:t>Case studies.</a:t>
            </a:r>
            <a:r>
              <a:rPr lang="en-GB" dirty="0" smtClean="0"/>
              <a:t>12 case studies of existing green and circular businesses. They are used to inspire students in module 3.</a:t>
            </a:r>
            <a:endParaRPr lang="en-GB" sz="2800" dirty="0" smtClean="0"/>
          </a:p>
          <a:p>
            <a:pPr marL="514350" indent="-514350">
              <a:buAutoNum type="arabicParenR"/>
            </a:pPr>
            <a:r>
              <a:rPr lang="en-GB" sz="2800" dirty="0" smtClean="0"/>
              <a:t>Information. </a:t>
            </a:r>
            <a:r>
              <a:rPr lang="en-GB" dirty="0" smtClean="0"/>
              <a:t>News updates about the project.</a:t>
            </a:r>
            <a:endParaRPr lang="en-GB" sz="3200" dirty="0" smtClean="0"/>
          </a:p>
          <a:p>
            <a:pPr marL="514350" indent="-514350">
              <a:buAutoNum type="arabicParenR"/>
            </a:pPr>
            <a:endParaRPr lang="en-GB" sz="32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63355" y="436543"/>
            <a:ext cx="5867595" cy="2657240"/>
          </a:xfrm>
          <a:prstGeom prst="rect">
            <a:avLst/>
          </a:prstGeom>
        </p:spPr>
      </p:pic>
    </p:spTree>
    <p:extLst>
      <p:ext uri="{BB962C8B-B14F-4D97-AF65-F5344CB8AC3E}">
        <p14:creationId xmlns:p14="http://schemas.microsoft.com/office/powerpoint/2010/main" val="2974458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185" y="1851013"/>
            <a:ext cx="8596668" cy="1826581"/>
          </a:xfrm>
        </p:spPr>
        <p:txBody>
          <a:bodyPr>
            <a:normAutofit/>
          </a:bodyPr>
          <a:lstStyle/>
          <a:p>
            <a:pPr algn="ctr"/>
            <a:r>
              <a:rPr lang="en-GB" dirty="0" smtClean="0"/>
              <a:t>Further reading and useful links</a:t>
            </a:r>
            <a:r>
              <a:rPr lang="en-GB" dirty="0"/>
              <a:t/>
            </a:r>
            <a:br>
              <a:rPr lang="en-GB" dirty="0"/>
            </a:br>
            <a:endParaRPr lang="en-GB" dirty="0"/>
          </a:p>
        </p:txBody>
      </p:sp>
    </p:spTree>
    <p:extLst>
      <p:ext uri="{BB962C8B-B14F-4D97-AF65-F5344CB8AC3E}">
        <p14:creationId xmlns:p14="http://schemas.microsoft.com/office/powerpoint/2010/main" val="357788233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41553"/>
          </a:xfrm>
        </p:spPr>
        <p:txBody>
          <a:bodyPr/>
          <a:lstStyle/>
          <a:p>
            <a:r>
              <a:rPr lang="en-GB" dirty="0" smtClean="0"/>
              <a:t>How is the project relevant to schools?</a:t>
            </a:r>
            <a:endParaRPr lang="en-GB" dirty="0"/>
          </a:p>
        </p:txBody>
      </p:sp>
      <p:sp>
        <p:nvSpPr>
          <p:cNvPr id="3" name="Content Placeholder 2"/>
          <p:cNvSpPr>
            <a:spLocks noGrp="1"/>
          </p:cNvSpPr>
          <p:nvPr>
            <p:ph idx="1"/>
          </p:nvPr>
        </p:nvSpPr>
        <p:spPr>
          <a:xfrm>
            <a:off x="652672" y="1566807"/>
            <a:ext cx="9656231" cy="4511384"/>
          </a:xfrm>
        </p:spPr>
        <p:txBody>
          <a:bodyPr>
            <a:normAutofit/>
          </a:bodyPr>
          <a:lstStyle/>
          <a:p>
            <a:r>
              <a:rPr lang="en-GB" dirty="0" smtClean="0"/>
              <a:t>The GEE project is aimed at UK Secondary schools with KS3 students. </a:t>
            </a:r>
          </a:p>
          <a:p>
            <a:r>
              <a:rPr lang="en-GB" dirty="0" smtClean="0"/>
              <a:t>It’s cross disciplinary and has curriculum links with Science</a:t>
            </a:r>
            <a:r>
              <a:rPr lang="en-GB" dirty="0"/>
              <a:t>, Geography, </a:t>
            </a:r>
            <a:r>
              <a:rPr lang="en-GB" dirty="0" smtClean="0"/>
              <a:t>Business, DT &amp; </a:t>
            </a:r>
            <a:r>
              <a:rPr lang="en-GB" dirty="0"/>
              <a:t>PSHE)</a:t>
            </a:r>
          </a:p>
          <a:p>
            <a:r>
              <a:rPr lang="en-GB" dirty="0" smtClean="0"/>
              <a:t>Aims to make the world of work interesting and meaningful to pupils by linking entrepreneurship to the green economy</a:t>
            </a:r>
          </a:p>
          <a:p>
            <a:r>
              <a:rPr lang="en-GB" dirty="0"/>
              <a:t>Everything is provided to teach the project: differentiated lesson plans with AFL techniques and resources, assessment techniques and in depth guides with links, suggestions and contacts. </a:t>
            </a:r>
          </a:p>
          <a:p>
            <a:r>
              <a:rPr lang="en-GB" dirty="0" smtClean="0"/>
              <a:t>Uses real world examples and provides the </a:t>
            </a:r>
            <a:r>
              <a:rPr lang="en-GB" dirty="0" err="1" smtClean="0"/>
              <a:t>opp</a:t>
            </a:r>
            <a:r>
              <a:rPr lang="en-US" dirty="0" smtClean="0"/>
              <a:t>o</a:t>
            </a:r>
            <a:r>
              <a:rPr lang="en-GB" dirty="0" err="1" smtClean="0"/>
              <a:t>rtunity</a:t>
            </a:r>
            <a:r>
              <a:rPr lang="en-GB" dirty="0" smtClean="0"/>
              <a:t> to meet experts in their field.</a:t>
            </a:r>
          </a:p>
          <a:p>
            <a:r>
              <a:rPr lang="en-GB" dirty="0" smtClean="0"/>
              <a:t>One day is taught outside</a:t>
            </a:r>
            <a:r>
              <a:rPr lang="en-GB" dirty="0"/>
              <a:t> </a:t>
            </a:r>
            <a:r>
              <a:rPr lang="en-GB" dirty="0" smtClean="0"/>
              <a:t>which pilot schools said was a highlight of the project.</a:t>
            </a:r>
            <a:endParaRPr lang="en-GB" dirty="0"/>
          </a:p>
          <a:p>
            <a:r>
              <a:rPr lang="en-GB" b="1" dirty="0" smtClean="0"/>
              <a:t>The project has a positive message for the young people it is aimed at. </a:t>
            </a:r>
            <a:r>
              <a:rPr lang="en-GB" b="1" dirty="0"/>
              <a:t>R</a:t>
            </a:r>
            <a:r>
              <a:rPr lang="en-GB" b="1" dirty="0" smtClean="0"/>
              <a:t>ather </a:t>
            </a:r>
            <a:r>
              <a:rPr lang="en-GB" b="1" dirty="0"/>
              <a:t>than: “do less bad” (</a:t>
            </a:r>
            <a:r>
              <a:rPr lang="en-GB" b="1" dirty="0" err="1"/>
              <a:t>eg</a:t>
            </a:r>
            <a:r>
              <a:rPr lang="en-GB" b="1" dirty="0"/>
              <a:t> consume less, drive less </a:t>
            </a:r>
            <a:r>
              <a:rPr lang="en-GB" b="1" dirty="0" err="1"/>
              <a:t>etc</a:t>
            </a:r>
            <a:r>
              <a:rPr lang="en-GB" b="1" dirty="0"/>
              <a:t>), it’s about “doing good” (consume products which can be re-used, drive cars which don’t emit pollutants </a:t>
            </a:r>
            <a:r>
              <a:rPr lang="en-GB" b="1" dirty="0" err="1"/>
              <a:t>etc</a:t>
            </a:r>
            <a:r>
              <a:rPr lang="en-GB" b="1" dirty="0" smtClean="0"/>
              <a:t>). </a:t>
            </a:r>
            <a:endParaRPr lang="en-GB" b="1" dirty="0"/>
          </a:p>
        </p:txBody>
      </p:sp>
    </p:spTree>
    <p:extLst>
      <p:ext uri="{BB962C8B-B14F-4D97-AF65-F5344CB8AC3E}">
        <p14:creationId xmlns:p14="http://schemas.microsoft.com/office/powerpoint/2010/main" val="225696934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087" y="178424"/>
            <a:ext cx="9736666" cy="618067"/>
          </a:xfrm>
        </p:spPr>
        <p:txBody>
          <a:bodyPr>
            <a:normAutofit/>
          </a:bodyPr>
          <a:lstStyle/>
          <a:p>
            <a:r>
              <a:rPr lang="en-GB" sz="2400" dirty="0" smtClean="0"/>
              <a:t>Further reading: websites, see page 41 for videos</a:t>
            </a:r>
            <a:endParaRPr lang="en-GB" sz="2400" dirty="0"/>
          </a:p>
        </p:txBody>
      </p:sp>
      <p:sp>
        <p:nvSpPr>
          <p:cNvPr id="3" name="Content Placeholder 2"/>
          <p:cNvSpPr>
            <a:spLocks noGrp="1"/>
          </p:cNvSpPr>
          <p:nvPr>
            <p:ph idx="1"/>
          </p:nvPr>
        </p:nvSpPr>
        <p:spPr>
          <a:xfrm>
            <a:off x="451556" y="627197"/>
            <a:ext cx="9695214" cy="6006445"/>
          </a:xfrm>
        </p:spPr>
        <p:txBody>
          <a:bodyPr>
            <a:noAutofit/>
          </a:bodyPr>
          <a:lstStyle/>
          <a:p>
            <a:pPr marL="0" indent="0">
              <a:buNone/>
            </a:pPr>
            <a:r>
              <a:rPr lang="en-GB" sz="1400" b="1" dirty="0" smtClean="0"/>
              <a:t>Background information</a:t>
            </a:r>
          </a:p>
          <a:p>
            <a:r>
              <a:rPr lang="en-GB" sz="1400" dirty="0" smtClean="0"/>
              <a:t>The Ellen Mc. Arthur Foundation website, one of the key promoters of the circular economy</a:t>
            </a:r>
          </a:p>
          <a:p>
            <a:pPr marL="0" indent="0">
              <a:buNone/>
            </a:pPr>
            <a:r>
              <a:rPr lang="en-US" sz="1400" dirty="0">
                <a:hlinkClick r:id="rId2"/>
              </a:rPr>
              <a:t>https://</a:t>
            </a:r>
            <a:r>
              <a:rPr lang="en-US" sz="1400" dirty="0" smtClean="0">
                <a:hlinkClick r:id="rId2"/>
              </a:rPr>
              <a:t>www.ellenmacarthurfoundation.org</a:t>
            </a:r>
            <a:endParaRPr lang="en-US" sz="1400" dirty="0" smtClean="0"/>
          </a:p>
          <a:p>
            <a:r>
              <a:rPr lang="en-GB" sz="1400" dirty="0" smtClean="0"/>
              <a:t>A website with detail on how to design products in a circular way</a:t>
            </a:r>
          </a:p>
          <a:p>
            <a:pPr marL="0" indent="0">
              <a:buNone/>
            </a:pPr>
            <a:r>
              <a:rPr lang="lv-LV" sz="1400" u="sng" dirty="0">
                <a:hlinkClick r:id="rId3"/>
              </a:rPr>
              <a:t>http://www.circulardesignguide.com/</a:t>
            </a:r>
            <a:r>
              <a:rPr lang="lv-LV" sz="1400" dirty="0"/>
              <a:t> </a:t>
            </a:r>
            <a:endParaRPr lang="en-GB" sz="1400" dirty="0" smtClean="0"/>
          </a:p>
          <a:p>
            <a:r>
              <a:rPr lang="en-GB" sz="1400" dirty="0" smtClean="0"/>
              <a:t>A simple, great example of a UK circular economy based product: concentrated cleaning products to which simply tap water is added</a:t>
            </a:r>
          </a:p>
          <a:p>
            <a:pPr marL="0" indent="0">
              <a:buNone/>
            </a:pPr>
            <a:r>
              <a:rPr lang="pl-PL" sz="1400" dirty="0" smtClean="0">
                <a:hlinkClick r:id="rId4"/>
              </a:rPr>
              <a:t>https://www.splosh.com</a:t>
            </a:r>
            <a:endParaRPr lang="pl-PL" sz="1400" dirty="0" smtClean="0"/>
          </a:p>
          <a:p>
            <a:r>
              <a:rPr lang="pl-PL" sz="1400" dirty="0" err="1" smtClean="0"/>
              <a:t>London’s</a:t>
            </a:r>
            <a:r>
              <a:rPr lang="pl-PL" sz="1400" dirty="0" smtClean="0"/>
              <a:t> </a:t>
            </a:r>
            <a:r>
              <a:rPr lang="pl-PL" sz="1400" dirty="0" err="1" smtClean="0"/>
              <a:t>take</a:t>
            </a:r>
            <a:r>
              <a:rPr lang="pl-PL" sz="1400" dirty="0" smtClean="0"/>
              <a:t> on the </a:t>
            </a:r>
            <a:r>
              <a:rPr lang="pl-PL" sz="1400" dirty="0" err="1" smtClean="0"/>
              <a:t>circular</a:t>
            </a:r>
            <a:r>
              <a:rPr lang="pl-PL" sz="1400" dirty="0" smtClean="0"/>
              <a:t> </a:t>
            </a:r>
            <a:r>
              <a:rPr lang="pl-PL" sz="1400" dirty="0" err="1" smtClean="0"/>
              <a:t>economy</a:t>
            </a:r>
            <a:endParaRPr lang="pl-PL" sz="1400" dirty="0" smtClean="0"/>
          </a:p>
          <a:p>
            <a:pPr marL="0" indent="0">
              <a:buNone/>
            </a:pPr>
            <a:r>
              <a:rPr lang="en-US" sz="1400" dirty="0">
                <a:hlinkClick r:id="rId5"/>
              </a:rPr>
              <a:t>https://www.london.gov.uk/city-hall-blog/what-circular-economy-means-</a:t>
            </a:r>
            <a:r>
              <a:rPr lang="en-US" sz="1400" dirty="0" smtClean="0">
                <a:hlinkClick r:id="rId5"/>
              </a:rPr>
              <a:t>london</a:t>
            </a:r>
            <a:endParaRPr lang="en-US" sz="1400" dirty="0" smtClean="0"/>
          </a:p>
          <a:p>
            <a:pPr marL="0" indent="0">
              <a:buNone/>
            </a:pPr>
            <a:r>
              <a:rPr lang="en-US" sz="1400" dirty="0" smtClean="0"/>
              <a:t>Ikea pledges to run on 100% renewable energy</a:t>
            </a:r>
          </a:p>
          <a:p>
            <a:pPr marL="0" indent="0">
              <a:buNone/>
            </a:pPr>
            <a:r>
              <a:rPr lang="lv-LV" sz="1400" i="1" dirty="0">
                <a:hlinkClick r:id="rId6"/>
              </a:rPr>
              <a:t>https://www.theguardian.com/sustainable-business/2016/apr/08/renewable-energy-ikea-walmart-google-mars-hp-wind-solar-power</a:t>
            </a:r>
            <a:r>
              <a:rPr lang="en-GB" sz="1400" dirty="0"/>
              <a:t> </a:t>
            </a:r>
            <a:endParaRPr lang="en-GB" sz="1400" dirty="0" smtClean="0"/>
          </a:p>
          <a:p>
            <a:r>
              <a:rPr lang="en-GB" sz="1400" dirty="0" smtClean="0"/>
              <a:t>T</a:t>
            </a:r>
            <a:r>
              <a:rPr lang="en-US" sz="1400" dirty="0" smtClean="0"/>
              <a:t>e</a:t>
            </a:r>
            <a:r>
              <a:rPr lang="en-GB" sz="1400" dirty="0" err="1" smtClean="0"/>
              <a:t>xtile</a:t>
            </a:r>
            <a:r>
              <a:rPr lang="en-GB" sz="1400" dirty="0" smtClean="0"/>
              <a:t> </a:t>
            </a:r>
            <a:r>
              <a:rPr lang="en-GB" sz="1400" dirty="0" err="1" smtClean="0"/>
              <a:t>dissambly</a:t>
            </a:r>
            <a:r>
              <a:rPr lang="en-GB" sz="1400" dirty="0" smtClean="0"/>
              <a:t>: removing logos from clothes, allowing them to be reused</a:t>
            </a:r>
          </a:p>
          <a:p>
            <a:pPr marL="0" indent="0">
              <a:buNone/>
            </a:pPr>
            <a:r>
              <a:rPr lang="en-US" sz="1400" dirty="0">
                <a:hlinkClick r:id="rId7"/>
              </a:rPr>
              <a:t>http://</a:t>
            </a:r>
            <a:r>
              <a:rPr lang="en-US" sz="1400" dirty="0" err="1">
                <a:hlinkClick r:id="rId7"/>
              </a:rPr>
              <a:t>www.ctechinnovation.com</a:t>
            </a:r>
            <a:r>
              <a:rPr lang="en-US" sz="1400" dirty="0">
                <a:hlinkClick r:id="rId7"/>
              </a:rPr>
              <a:t>/collaborative-research/wear2-microwave-textile-disassembly/</a:t>
            </a:r>
            <a:endParaRPr lang="pl-PL" sz="1400" dirty="0" smtClean="0"/>
          </a:p>
          <a:p>
            <a:r>
              <a:rPr lang="pl-PL" sz="1400" b="1" dirty="0" err="1" smtClean="0"/>
              <a:t>Website</a:t>
            </a:r>
            <a:r>
              <a:rPr lang="pl-PL" sz="1400" b="1" dirty="0" smtClean="0"/>
              <a:t> </a:t>
            </a:r>
            <a:r>
              <a:rPr lang="pl-PL" sz="1400" b="1" dirty="0" err="1" smtClean="0"/>
              <a:t>explaining</a:t>
            </a:r>
            <a:r>
              <a:rPr lang="pl-PL" sz="1400" b="1" dirty="0" smtClean="0"/>
              <a:t> and </a:t>
            </a:r>
            <a:r>
              <a:rPr lang="pl-PL" sz="1400" b="1" dirty="0" err="1" smtClean="0"/>
              <a:t>promoting</a:t>
            </a:r>
            <a:r>
              <a:rPr lang="pl-PL" sz="1400" b="1" dirty="0" smtClean="0"/>
              <a:t> the </a:t>
            </a:r>
            <a:r>
              <a:rPr lang="pl-PL" sz="1400" b="1" dirty="0" err="1" smtClean="0"/>
              <a:t>importance</a:t>
            </a:r>
            <a:r>
              <a:rPr lang="pl-PL" sz="1400" b="1" dirty="0" smtClean="0"/>
              <a:t> of learning </a:t>
            </a:r>
            <a:r>
              <a:rPr lang="pl-PL" sz="1400" b="1" dirty="0" err="1" smtClean="0"/>
              <a:t>outside</a:t>
            </a:r>
            <a:r>
              <a:rPr lang="pl-PL" sz="1400" b="1" dirty="0" smtClean="0"/>
              <a:t> the </a:t>
            </a:r>
            <a:r>
              <a:rPr lang="pl-PL" sz="1400" b="1" dirty="0" err="1" smtClean="0"/>
              <a:t>classroom</a:t>
            </a:r>
            <a:endParaRPr lang="pl-PL" sz="1400" b="1" dirty="0" smtClean="0"/>
          </a:p>
          <a:p>
            <a:pPr marL="0" indent="0">
              <a:buNone/>
            </a:pPr>
            <a:r>
              <a:rPr lang="pl-PL" sz="1400" b="1" dirty="0">
                <a:hlinkClick r:id="rId8"/>
              </a:rPr>
              <a:t>http://</a:t>
            </a:r>
            <a:r>
              <a:rPr lang="pl-PL" sz="1400" b="1" dirty="0" smtClean="0">
                <a:hlinkClick r:id="rId8"/>
              </a:rPr>
              <a:t>www.lotc.org.uk</a:t>
            </a:r>
            <a:endParaRPr lang="pl-PL" sz="1400" b="1" dirty="0" smtClean="0"/>
          </a:p>
          <a:p>
            <a:pPr marL="0" indent="0">
              <a:buNone/>
            </a:pPr>
            <a:r>
              <a:rPr lang="pl-PL" sz="1400" b="1" i="1" dirty="0" err="1" smtClean="0"/>
              <a:t>continued</a:t>
            </a:r>
            <a:r>
              <a:rPr lang="pl-PL" sz="1400" b="1" i="1" dirty="0" smtClean="0"/>
              <a:t> on </a:t>
            </a:r>
            <a:r>
              <a:rPr lang="pl-PL" sz="1400" b="1" i="1" dirty="0" err="1" smtClean="0"/>
              <a:t>next</a:t>
            </a:r>
            <a:r>
              <a:rPr lang="pl-PL" sz="1400" b="1" i="1" dirty="0" smtClean="0"/>
              <a:t> </a:t>
            </a:r>
            <a:r>
              <a:rPr lang="pl-PL" sz="1400" b="1" i="1" dirty="0" err="1" smtClean="0"/>
              <a:t>page</a:t>
            </a:r>
            <a:r>
              <a:rPr lang="en-US" sz="1400" b="1" i="1" dirty="0" smtClean="0"/>
              <a:t>……..</a:t>
            </a:r>
            <a:endParaRPr lang="en-GB" sz="1400" b="1" i="1" dirty="0" smtClean="0"/>
          </a:p>
        </p:txBody>
      </p:sp>
    </p:spTree>
    <p:extLst>
      <p:ext uri="{BB962C8B-B14F-4D97-AF65-F5344CB8AC3E}">
        <p14:creationId xmlns:p14="http://schemas.microsoft.com/office/powerpoint/2010/main" val="339859018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354806"/>
            <a:ext cx="8596668" cy="5190862"/>
          </a:xfrm>
        </p:spPr>
        <p:txBody>
          <a:bodyPr/>
          <a:lstStyle/>
          <a:p>
            <a:pPr marL="0" indent="0">
              <a:spcBef>
                <a:spcPts val="1200"/>
              </a:spcBef>
              <a:buNone/>
            </a:pPr>
            <a:r>
              <a:rPr lang="en-GB" b="1" dirty="0"/>
              <a:t>Other useful websites</a:t>
            </a:r>
          </a:p>
          <a:p>
            <a:pPr>
              <a:spcBef>
                <a:spcPts val="1200"/>
              </a:spcBef>
            </a:pPr>
            <a:r>
              <a:rPr lang="en-GB" dirty="0"/>
              <a:t>FSC Epping Forest/ London where you can book a ‘lessons from nature’ day.</a:t>
            </a:r>
          </a:p>
          <a:p>
            <a:pPr marL="0" indent="0">
              <a:spcBef>
                <a:spcPts val="1200"/>
              </a:spcBef>
              <a:buNone/>
            </a:pPr>
            <a:r>
              <a:rPr lang="en-US" dirty="0"/>
              <a:t>Epping Forest</a:t>
            </a:r>
            <a:endParaRPr lang="en-US" dirty="0">
              <a:hlinkClick r:id="rId2"/>
            </a:endParaRPr>
          </a:p>
          <a:p>
            <a:pPr marL="0" indent="0">
              <a:spcBef>
                <a:spcPts val="1200"/>
              </a:spcBef>
              <a:buNone/>
            </a:pPr>
            <a:r>
              <a:rPr lang="en-US" dirty="0">
                <a:hlinkClick r:id="rId2"/>
              </a:rPr>
              <a:t>https://www.field-studies-council.org/centres/londonregion/eppingforest/learn/schools/course-information/secondary.aspx</a:t>
            </a:r>
            <a:endParaRPr lang="en-US" dirty="0"/>
          </a:p>
          <a:p>
            <a:pPr marL="0" indent="0">
              <a:spcBef>
                <a:spcPts val="1200"/>
              </a:spcBef>
              <a:buNone/>
            </a:pPr>
            <a:r>
              <a:rPr lang="en-US" dirty="0">
                <a:solidFill>
                  <a:schemeClr val="tx1"/>
                </a:solidFill>
              </a:rPr>
              <a:t>London </a:t>
            </a:r>
            <a:r>
              <a:rPr lang="en-US" dirty="0">
                <a:hlinkClick r:id="rId3"/>
              </a:rPr>
              <a:t>https://www.field-studies-council.org/centres/londonregion/london/learn/schools/course-information/secondary.aspx</a:t>
            </a:r>
            <a:endParaRPr lang="en-US" dirty="0"/>
          </a:p>
          <a:p>
            <a:pPr>
              <a:spcBef>
                <a:spcPts val="1200"/>
              </a:spcBef>
            </a:pPr>
            <a:r>
              <a:rPr lang="en-US" dirty="0"/>
              <a:t>Business in the Community- our project partners who designed the e-learning and arranged business contacts:</a:t>
            </a:r>
          </a:p>
          <a:p>
            <a:pPr marL="0" indent="0">
              <a:spcBef>
                <a:spcPts val="1200"/>
              </a:spcBef>
              <a:buNone/>
            </a:pPr>
            <a:r>
              <a:rPr lang="en-US" dirty="0">
                <a:hlinkClick r:id="rId4"/>
              </a:rPr>
              <a:t>https://</a:t>
            </a:r>
            <a:r>
              <a:rPr lang="en-US" dirty="0" smtClean="0">
                <a:hlinkClick r:id="rId4"/>
              </a:rPr>
              <a:t>www.bitc.org.uk</a:t>
            </a:r>
            <a:endParaRPr lang="en-US" dirty="0" smtClean="0"/>
          </a:p>
          <a:p>
            <a:pPr marL="0" indent="0">
              <a:spcBef>
                <a:spcPts val="1200"/>
              </a:spcBef>
              <a:buNone/>
            </a:pPr>
            <a:endParaRPr lang="en-US" dirty="0"/>
          </a:p>
          <a:p>
            <a:pPr marL="0" indent="0">
              <a:spcBef>
                <a:spcPts val="1200"/>
              </a:spcBef>
              <a:buNone/>
            </a:pPr>
            <a:r>
              <a:rPr lang="en-US" b="1" i="1" dirty="0" smtClean="0"/>
              <a:t>Next page for videos…</a:t>
            </a:r>
            <a:endParaRPr lang="en-US" b="1" i="1" dirty="0"/>
          </a:p>
          <a:p>
            <a:pPr marL="0" indent="0">
              <a:buNone/>
            </a:pPr>
            <a:endParaRPr lang="en-GB" dirty="0"/>
          </a:p>
          <a:p>
            <a:endParaRPr lang="en-GB" dirty="0"/>
          </a:p>
        </p:txBody>
      </p:sp>
    </p:spTree>
    <p:extLst>
      <p:ext uri="{BB962C8B-B14F-4D97-AF65-F5344CB8AC3E}">
        <p14:creationId xmlns:p14="http://schemas.microsoft.com/office/powerpoint/2010/main" val="11908712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52591" y="1296297"/>
            <a:ext cx="9947613" cy="5213290"/>
          </a:xfrm>
        </p:spPr>
        <p:txBody>
          <a:bodyPr>
            <a:noAutofit/>
          </a:bodyPr>
          <a:lstStyle/>
          <a:p>
            <a:r>
              <a:rPr lang="en-US" sz="2000" dirty="0" smtClean="0"/>
              <a:t>RE-thinking the process: the circular economy</a:t>
            </a:r>
          </a:p>
          <a:p>
            <a:pPr marL="0" indent="0">
              <a:buNone/>
            </a:pPr>
            <a:r>
              <a:rPr lang="fi-FI" sz="2000" dirty="0">
                <a:hlinkClick r:id="rId2"/>
              </a:rPr>
              <a:t>https://www.youtube.com/watch?v=</a:t>
            </a:r>
            <a:r>
              <a:rPr lang="fi-FI" sz="2000" dirty="0" smtClean="0">
                <a:hlinkClick r:id="rId2"/>
              </a:rPr>
              <a:t>zCRKvDyyHmI</a:t>
            </a:r>
            <a:endParaRPr lang="fi-FI" sz="2000" dirty="0" smtClean="0"/>
          </a:p>
          <a:p>
            <a:r>
              <a:rPr lang="en-US" sz="2000" dirty="0"/>
              <a:t>A short video imaging a chair that never needs to be thrown away</a:t>
            </a:r>
          </a:p>
          <a:p>
            <a:pPr marL="0" indent="0">
              <a:buNone/>
            </a:pPr>
            <a:r>
              <a:rPr lang="nl-NL" sz="2000" dirty="0">
                <a:hlinkClick r:id="rId3"/>
              </a:rPr>
              <a:t>https://www.youtube.com/watch?v=</a:t>
            </a:r>
            <a:r>
              <a:rPr lang="nl-NL" sz="2000" dirty="0" smtClean="0">
                <a:hlinkClick r:id="rId3"/>
              </a:rPr>
              <a:t>FKjJyus6WOg</a:t>
            </a:r>
            <a:endParaRPr lang="en-US" sz="2000" dirty="0" smtClean="0"/>
          </a:p>
          <a:p>
            <a:r>
              <a:rPr lang="en-US" sz="2000" dirty="0" smtClean="0"/>
              <a:t>TED talk, William Mc. </a:t>
            </a:r>
            <a:r>
              <a:rPr lang="en-US" sz="2000" dirty="0" err="1" smtClean="0"/>
              <a:t>Donough</a:t>
            </a:r>
            <a:r>
              <a:rPr lang="en-US" sz="2000" dirty="0" smtClean="0"/>
              <a:t> </a:t>
            </a:r>
          </a:p>
          <a:p>
            <a:pPr marL="0" indent="0">
              <a:buNone/>
            </a:pPr>
            <a:r>
              <a:rPr lang="en-US" sz="2000" dirty="0"/>
              <a:t>https://</a:t>
            </a:r>
            <a:r>
              <a:rPr lang="en-US" sz="2000" dirty="0" err="1"/>
              <a:t>www.ted.com</a:t>
            </a:r>
            <a:r>
              <a:rPr lang="en-US" sz="2000" dirty="0"/>
              <a:t>/talks/</a:t>
            </a:r>
            <a:r>
              <a:rPr lang="en-US" sz="2000" dirty="0" err="1"/>
              <a:t>william_mcdonough_on_cradle_to_cradle_design</a:t>
            </a:r>
            <a:endParaRPr lang="en-US" sz="2000" dirty="0"/>
          </a:p>
          <a:p>
            <a:r>
              <a:rPr lang="en-US" sz="2000" dirty="0" smtClean="0"/>
              <a:t>The </a:t>
            </a:r>
            <a:r>
              <a:rPr lang="en-US" sz="2000" dirty="0"/>
              <a:t>EU stand on the circular economy. Some examples of use by companies</a:t>
            </a:r>
          </a:p>
          <a:p>
            <a:pPr marL="0" indent="0">
              <a:buNone/>
            </a:pPr>
            <a:r>
              <a:rPr lang="lv-LV" sz="2000" u="sng" dirty="0">
                <a:hlinkClick r:id="rId4"/>
              </a:rPr>
              <a:t>https://www.youtube.com/watch?v=lK00v_tzkCI</a:t>
            </a:r>
            <a:r>
              <a:rPr lang="lv-LV" sz="2000" dirty="0"/>
              <a:t> </a:t>
            </a:r>
          </a:p>
          <a:p>
            <a:r>
              <a:rPr lang="en-US" sz="2000" dirty="0" smtClean="0"/>
              <a:t>The</a:t>
            </a:r>
            <a:r>
              <a:rPr lang="en-US" sz="2000" dirty="0"/>
              <a:t> </a:t>
            </a:r>
            <a:r>
              <a:rPr lang="en-US" sz="2000" dirty="0" smtClean="0"/>
              <a:t>making</a:t>
            </a:r>
            <a:r>
              <a:rPr lang="en-US" sz="2000" dirty="0"/>
              <a:t> </a:t>
            </a:r>
            <a:r>
              <a:rPr lang="en-US" sz="2000" dirty="0" smtClean="0"/>
              <a:t>of</a:t>
            </a:r>
            <a:r>
              <a:rPr lang="en-US" sz="2000" dirty="0"/>
              <a:t> </a:t>
            </a:r>
            <a:r>
              <a:rPr lang="en-US" sz="2000" dirty="0" smtClean="0"/>
              <a:t>a</a:t>
            </a:r>
            <a:r>
              <a:rPr lang="en-US" sz="2000" dirty="0"/>
              <a:t> </a:t>
            </a:r>
            <a:r>
              <a:rPr lang="en-US" sz="2000" dirty="0" smtClean="0"/>
              <a:t>young entrepreneur: a very</a:t>
            </a:r>
            <a:r>
              <a:rPr lang="en-US" sz="2000" dirty="0"/>
              <a:t> </a:t>
            </a:r>
            <a:r>
              <a:rPr lang="en-US" sz="2000" dirty="0" smtClean="0"/>
              <a:t>honest</a:t>
            </a:r>
            <a:r>
              <a:rPr lang="en-US" sz="2000" dirty="0"/>
              <a:t> </a:t>
            </a:r>
            <a:r>
              <a:rPr lang="en-US" sz="2000" dirty="0" smtClean="0"/>
              <a:t>and</a:t>
            </a:r>
            <a:r>
              <a:rPr lang="en-US" sz="2000" dirty="0"/>
              <a:t> </a:t>
            </a:r>
            <a:r>
              <a:rPr lang="en-US" sz="2000" dirty="0" smtClean="0"/>
              <a:t>relatable</a:t>
            </a:r>
            <a:r>
              <a:rPr lang="en-US" sz="2000" dirty="0"/>
              <a:t> </a:t>
            </a:r>
            <a:r>
              <a:rPr lang="en-US" sz="2000" dirty="0" smtClean="0"/>
              <a:t>young</a:t>
            </a:r>
            <a:r>
              <a:rPr lang="en-US" sz="2000" dirty="0"/>
              <a:t> </a:t>
            </a:r>
            <a:r>
              <a:rPr lang="en-US" sz="2000" dirty="0" smtClean="0"/>
              <a:t>entrepreneur talks</a:t>
            </a:r>
            <a:r>
              <a:rPr lang="en-US" sz="2000" dirty="0"/>
              <a:t> </a:t>
            </a:r>
            <a:r>
              <a:rPr lang="en-US" sz="2000" dirty="0" smtClean="0"/>
              <a:t>about giving</a:t>
            </a:r>
            <a:r>
              <a:rPr lang="en-US" sz="2000" dirty="0"/>
              <a:t> </a:t>
            </a:r>
            <a:r>
              <a:rPr lang="en-US" sz="2000" dirty="0" smtClean="0"/>
              <a:t>back</a:t>
            </a:r>
            <a:r>
              <a:rPr lang="en-US" sz="2000" dirty="0"/>
              <a:t> </a:t>
            </a:r>
            <a:r>
              <a:rPr lang="en-US" sz="2000" dirty="0" smtClean="0"/>
              <a:t>to</a:t>
            </a:r>
            <a:r>
              <a:rPr lang="en-US" sz="2000" dirty="0"/>
              <a:t> </a:t>
            </a:r>
            <a:r>
              <a:rPr lang="en-US" sz="2000" dirty="0" smtClean="0"/>
              <a:t>society</a:t>
            </a:r>
            <a:endParaRPr lang="en-US" sz="2000" dirty="0"/>
          </a:p>
          <a:p>
            <a:pPr marL="0" indent="0">
              <a:buNone/>
            </a:pPr>
            <a:r>
              <a:rPr lang="nb-NO" sz="2000" dirty="0" smtClean="0">
                <a:hlinkClick r:id="rId5"/>
              </a:rPr>
              <a:t>https://www.youtube.com/watch?v=EblQj_pZFlQ</a:t>
            </a:r>
            <a:endParaRPr lang="nb-NO" sz="2000" dirty="0" smtClean="0"/>
          </a:p>
          <a:p>
            <a:pPr marL="0" indent="0">
              <a:buNone/>
            </a:pPr>
            <a:endParaRPr lang="en-US" sz="2000" dirty="0"/>
          </a:p>
        </p:txBody>
      </p:sp>
      <p:sp>
        <p:nvSpPr>
          <p:cNvPr id="7" name="Title 1"/>
          <p:cNvSpPr>
            <a:spLocks noGrp="1"/>
          </p:cNvSpPr>
          <p:nvPr>
            <p:ph type="title"/>
          </p:nvPr>
        </p:nvSpPr>
        <p:spPr>
          <a:xfrm>
            <a:off x="578548" y="397943"/>
            <a:ext cx="9736666" cy="618067"/>
          </a:xfrm>
        </p:spPr>
        <p:txBody>
          <a:bodyPr>
            <a:normAutofit fontScale="90000"/>
          </a:bodyPr>
          <a:lstStyle/>
          <a:p>
            <a:r>
              <a:rPr lang="en-GB" dirty="0" smtClean="0"/>
              <a:t>Further reading: videos</a:t>
            </a:r>
            <a:endParaRPr lang="en-GB" dirty="0"/>
          </a:p>
        </p:txBody>
      </p:sp>
    </p:spTree>
    <p:extLst>
      <p:ext uri="{BB962C8B-B14F-4D97-AF65-F5344CB8AC3E}">
        <p14:creationId xmlns:p14="http://schemas.microsoft.com/office/powerpoint/2010/main" val="46303451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10747" y="1214320"/>
            <a:ext cx="7855364" cy="4297632"/>
          </a:xfrm>
          <a:prstGeom prst="rect">
            <a:avLst/>
          </a:prstGeom>
        </p:spPr>
      </p:pic>
      <p:sp>
        <p:nvSpPr>
          <p:cNvPr id="5" name="TextBox 4"/>
          <p:cNvSpPr txBox="1"/>
          <p:nvPr/>
        </p:nvSpPr>
        <p:spPr>
          <a:xfrm>
            <a:off x="945444" y="5271223"/>
            <a:ext cx="7930445" cy="1538883"/>
          </a:xfrm>
          <a:prstGeom prst="rect">
            <a:avLst/>
          </a:prstGeom>
          <a:solidFill>
            <a:schemeClr val="bg1">
              <a:lumMod val="75000"/>
            </a:schemeClr>
          </a:solidFill>
        </p:spPr>
        <p:txBody>
          <a:bodyPr wrap="square" rtlCol="0">
            <a:spAutoFit/>
          </a:bodyPr>
          <a:lstStyle/>
          <a:p>
            <a:pPr algn="ctr"/>
            <a:r>
              <a:rPr lang="en-GB" sz="2000" dirty="0" smtClean="0"/>
              <a:t>We hope you feel inspired to run a Green Entrepreneurs project at your school!</a:t>
            </a:r>
          </a:p>
          <a:p>
            <a:pPr algn="ctr"/>
            <a:r>
              <a:rPr lang="en-GB" dirty="0" smtClean="0"/>
              <a:t>S</a:t>
            </a:r>
            <a:r>
              <a:rPr lang="en-US" dirty="0" smtClean="0"/>
              <a:t>e</a:t>
            </a:r>
            <a:r>
              <a:rPr lang="en-GB" dirty="0" smtClean="0"/>
              <a:t>e separate download ‘clips from the Coffee House Challenge’ for a taste school &amp; business presentations (</a:t>
            </a:r>
            <a:r>
              <a:rPr lang="en-GB" dirty="0" err="1" smtClean="0"/>
              <a:t>www.geelearning.eu</a:t>
            </a:r>
            <a:r>
              <a:rPr lang="en-US" dirty="0" smtClean="0">
                <a:sym typeface="Wingdings"/>
              </a:rPr>
              <a:t> Learning materials Modules</a:t>
            </a:r>
            <a:r>
              <a:rPr lang="en-GB" dirty="0" smtClean="0"/>
              <a:t> </a:t>
            </a:r>
            <a:endParaRPr lang="en-GB" dirty="0"/>
          </a:p>
        </p:txBody>
      </p:sp>
      <p:sp>
        <p:nvSpPr>
          <p:cNvPr id="6" name="TextBox 5"/>
          <p:cNvSpPr txBox="1"/>
          <p:nvPr/>
        </p:nvSpPr>
        <p:spPr>
          <a:xfrm>
            <a:off x="1803334" y="529916"/>
            <a:ext cx="7513623" cy="584776"/>
          </a:xfrm>
          <a:prstGeom prst="rect">
            <a:avLst/>
          </a:prstGeom>
          <a:noFill/>
        </p:spPr>
        <p:txBody>
          <a:bodyPr wrap="square" rtlCol="0">
            <a:spAutoFit/>
          </a:bodyPr>
          <a:lstStyle/>
          <a:p>
            <a:pPr algn="ctr"/>
            <a:r>
              <a:rPr lang="en-GB" sz="3200" dirty="0" smtClean="0">
                <a:solidFill>
                  <a:schemeClr val="accent2">
                    <a:lumMod val="60000"/>
                    <a:lumOff val="40000"/>
                  </a:schemeClr>
                </a:solidFill>
              </a:rPr>
              <a:t>Thank you for reading this guide..</a:t>
            </a:r>
            <a:endParaRPr lang="en-GB" sz="3200" dirty="0">
              <a:solidFill>
                <a:schemeClr val="accent2">
                  <a:lumMod val="60000"/>
                  <a:lumOff val="40000"/>
                </a:schemeClr>
              </a:solidFill>
            </a:endParaRPr>
          </a:p>
        </p:txBody>
      </p:sp>
      <p:sp>
        <p:nvSpPr>
          <p:cNvPr id="7" name="TextBox 6"/>
          <p:cNvSpPr txBox="1"/>
          <p:nvPr/>
        </p:nvSpPr>
        <p:spPr>
          <a:xfrm>
            <a:off x="734441" y="6503217"/>
            <a:ext cx="1840651" cy="215444"/>
          </a:xfrm>
          <a:prstGeom prst="rect">
            <a:avLst/>
          </a:prstGeom>
          <a:noFill/>
        </p:spPr>
        <p:txBody>
          <a:bodyPr wrap="square" rtlCol="0">
            <a:spAutoFit/>
          </a:bodyPr>
          <a:lstStyle/>
          <a:p>
            <a:pPr algn="ctr"/>
            <a:r>
              <a:rPr lang="en-GB" sz="800" dirty="0" smtClean="0"/>
              <a:t>Image: Yanika Hennig</a:t>
            </a:r>
            <a:endParaRPr lang="en-GB" sz="800" dirty="0"/>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9412005" y="5362222"/>
            <a:ext cx="2384884" cy="968163"/>
          </a:xfrm>
          <a:prstGeom prst="rect">
            <a:avLst/>
          </a:prstGeom>
          <a:noFill/>
          <a:ln>
            <a:noFill/>
          </a:ln>
        </p:spPr>
      </p:pic>
    </p:spTree>
    <p:extLst>
      <p:ext uri="{BB962C8B-B14F-4D97-AF65-F5344CB8AC3E}">
        <p14:creationId xmlns:p14="http://schemas.microsoft.com/office/powerpoint/2010/main" val="289633045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is green entrepreneurship relevant/ important?</a:t>
            </a:r>
            <a:endParaRPr lang="en-GB" dirty="0"/>
          </a:p>
        </p:txBody>
      </p:sp>
      <p:sp>
        <p:nvSpPr>
          <p:cNvPr id="4" name="Content Placeholder 2"/>
          <p:cNvSpPr>
            <a:spLocks noGrp="1"/>
          </p:cNvSpPr>
          <p:nvPr>
            <p:ph idx="1"/>
          </p:nvPr>
        </p:nvSpPr>
        <p:spPr>
          <a:xfrm>
            <a:off x="677334" y="2160589"/>
            <a:ext cx="9564148" cy="3880773"/>
          </a:xfrm>
        </p:spPr>
        <p:txBody>
          <a:bodyPr>
            <a:normAutofit fontScale="85000" lnSpcReduction="10000"/>
          </a:bodyPr>
          <a:lstStyle/>
          <a:p>
            <a:r>
              <a:rPr lang="en-GB" sz="2400" dirty="0"/>
              <a:t>GEE (Green Entrepreneurs Europe) aims at developing the competencies of schools and teachers to provide meaningful entrepreneurship learning for the green economy. A sense of initiative and entrepreneurship is an essential transversal skill identified by the EU both to create jobs in the future and </a:t>
            </a:r>
            <a:r>
              <a:rPr lang="en-GB" sz="2400" dirty="0" smtClean="0"/>
              <a:t>in the </a:t>
            </a:r>
            <a:r>
              <a:rPr lang="en-GB" sz="2400" dirty="0"/>
              <a:t>transformation towards a green economy. In moving towards these goals we need to increase the relevance and attainment levels of pupils studying entrepreneurship</a:t>
            </a:r>
            <a:r>
              <a:rPr lang="en-GB" sz="2400" dirty="0" smtClean="0"/>
              <a:t>.</a:t>
            </a:r>
          </a:p>
          <a:p>
            <a:r>
              <a:rPr lang="en-GB" sz="2400" dirty="0"/>
              <a:t>GEE seeks to provide learning for pupils based in the real world of business and entrepreneurship, to enable them to turn ideas into action. By focusing on the skills and competencies for the green economy, GEE invites schools, teachers and pupils to think more creatively and innovatively about how they can develop entrepreneurial ideas that provide jobs and conserve the natural world we depend upon.</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70027" y="181402"/>
            <a:ext cx="2621973" cy="1748722"/>
          </a:xfrm>
          <a:prstGeom prst="rect">
            <a:avLst/>
          </a:prstGeom>
        </p:spPr>
      </p:pic>
    </p:spTree>
    <p:extLst>
      <p:ext uri="{BB962C8B-B14F-4D97-AF65-F5344CB8AC3E}">
        <p14:creationId xmlns:p14="http://schemas.microsoft.com/office/powerpoint/2010/main" val="346399922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185" y="1851013"/>
            <a:ext cx="8596668" cy="1826581"/>
          </a:xfrm>
        </p:spPr>
        <p:txBody>
          <a:bodyPr>
            <a:normAutofit fontScale="90000"/>
          </a:bodyPr>
          <a:lstStyle/>
          <a:p>
            <a:r>
              <a:rPr lang="en-GB" dirty="0"/>
              <a:t>GEE project: background, priorities and objectives</a:t>
            </a:r>
            <a:br>
              <a:rPr lang="en-GB" dirty="0"/>
            </a:br>
            <a:endParaRPr lang="en-GB" dirty="0"/>
          </a:p>
        </p:txBody>
      </p:sp>
    </p:spTree>
    <p:extLst>
      <p:ext uri="{BB962C8B-B14F-4D97-AF65-F5344CB8AC3E}">
        <p14:creationId xmlns:p14="http://schemas.microsoft.com/office/powerpoint/2010/main" val="279885723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246" y="214746"/>
            <a:ext cx="8224520" cy="637309"/>
          </a:xfrm>
        </p:spPr>
        <p:txBody>
          <a:bodyPr>
            <a:normAutofit/>
          </a:bodyPr>
          <a:lstStyle/>
          <a:p>
            <a:r>
              <a:rPr lang="en-GB" sz="2800" dirty="0" smtClean="0"/>
              <a:t>Green Entrepreneurs Europe</a:t>
            </a:r>
            <a:endParaRPr lang="en-GB" sz="2800" dirty="0"/>
          </a:p>
        </p:txBody>
      </p:sp>
      <p:sp>
        <p:nvSpPr>
          <p:cNvPr id="3" name="Content Placeholder 2"/>
          <p:cNvSpPr>
            <a:spLocks noGrp="1"/>
          </p:cNvSpPr>
          <p:nvPr>
            <p:ph idx="1"/>
          </p:nvPr>
        </p:nvSpPr>
        <p:spPr>
          <a:xfrm>
            <a:off x="677333" y="852055"/>
            <a:ext cx="9277157" cy="5860472"/>
          </a:xfrm>
        </p:spPr>
        <p:txBody>
          <a:bodyPr>
            <a:normAutofit fontScale="92500" lnSpcReduction="20000"/>
          </a:bodyPr>
          <a:lstStyle/>
          <a:p>
            <a:pPr marL="0" indent="0">
              <a:buNone/>
            </a:pPr>
            <a:r>
              <a:rPr lang="en-GB" dirty="0" smtClean="0"/>
              <a:t>Priorities:</a:t>
            </a:r>
          </a:p>
          <a:p>
            <a:r>
              <a:rPr lang="en-GB" dirty="0" smtClean="0"/>
              <a:t>Developing </a:t>
            </a:r>
            <a:r>
              <a:rPr lang="en-GB" dirty="0"/>
              <a:t>basic and transversal skills using innovative </a:t>
            </a:r>
            <a:r>
              <a:rPr lang="en-GB" dirty="0" smtClean="0"/>
              <a:t>methods</a:t>
            </a:r>
          </a:p>
          <a:p>
            <a:r>
              <a:rPr lang="en-GB" dirty="0"/>
              <a:t>Increasing attainment </a:t>
            </a:r>
            <a:r>
              <a:rPr lang="en-GB" dirty="0" smtClean="0"/>
              <a:t>levels</a:t>
            </a:r>
          </a:p>
          <a:p>
            <a:r>
              <a:rPr lang="en-GB" dirty="0"/>
              <a:t>Promoting entrepreneurship education and social entrepreneurship among young people</a:t>
            </a:r>
            <a:r>
              <a:rPr lang="en-GB" dirty="0" smtClean="0"/>
              <a:t>.</a:t>
            </a:r>
          </a:p>
          <a:p>
            <a:pPr marL="0" indent="0">
              <a:buNone/>
            </a:pPr>
            <a:endParaRPr lang="en-GB" dirty="0" smtClean="0"/>
          </a:p>
          <a:p>
            <a:pPr marL="0" indent="0">
              <a:buNone/>
            </a:pPr>
            <a:r>
              <a:rPr lang="en-GB" dirty="0" smtClean="0"/>
              <a:t>Rationale:</a:t>
            </a:r>
          </a:p>
          <a:p>
            <a:r>
              <a:rPr lang="en-GB" dirty="0" smtClean="0"/>
              <a:t>Europe </a:t>
            </a:r>
            <a:r>
              <a:rPr lang="en-GB" dirty="0"/>
              <a:t>needs more young people with green entrepreneurship skills if it is to achieve its EU2020 target of ‘Sustainable growth - for a resource efficient, greener and more competitive </a:t>
            </a:r>
            <a:r>
              <a:rPr lang="en-GB" dirty="0" smtClean="0"/>
              <a:t>economy</a:t>
            </a:r>
          </a:p>
          <a:p>
            <a:r>
              <a:rPr lang="en-GB" dirty="0"/>
              <a:t>Within the scope of formal education, studies have shown that teachers are often the key agents of change when it comes to moving entrepreneurship education reforms forward</a:t>
            </a:r>
            <a:r>
              <a:rPr lang="en-GB" dirty="0" smtClean="0"/>
              <a:t>.</a:t>
            </a:r>
          </a:p>
          <a:p>
            <a:r>
              <a:rPr lang="en-GB" dirty="0"/>
              <a:t>The green economy is an increasing source of jobs in Europe (CEDEFOP) and Eurobarometer (2013) reports that green skills in SMEs are increasing with 4/10 employing at least one full-time employee working in a green job. Recent research shows that start-up rates increase by as much as 20% when entrepreneurship lessons are provided in schools. </a:t>
            </a:r>
            <a:endParaRPr lang="en-GB" dirty="0" smtClean="0"/>
          </a:p>
          <a:p>
            <a:r>
              <a:rPr lang="en-GB" dirty="0"/>
              <a:t>Whether or not they go on to start their own businesses or social enterprises, young people who benefit from entrepreneurial learning develop business knowledge and essential skills and attitudes including creativity, </a:t>
            </a:r>
            <a:r>
              <a:rPr lang="en-GB" dirty="0" smtClean="0"/>
              <a:t>initiative, </a:t>
            </a:r>
            <a:r>
              <a:rPr lang="en-GB" dirty="0"/>
              <a:t>tenacity, teamwork, understanding of risk and a sense of responsibility. This is the entrepreneurial mind-set that helps entrepreneurs transform ideas into action and also significantly increases employability. This is the need GEE seeks to address</a:t>
            </a:r>
            <a:r>
              <a:rPr lang="en-GB" dirty="0" smtClean="0"/>
              <a:t>.</a:t>
            </a:r>
          </a:p>
          <a:p>
            <a:pPr marL="0" indent="0">
              <a:buNone/>
            </a:pPr>
            <a:endParaRPr lang="en-GB" dirty="0"/>
          </a:p>
        </p:txBody>
      </p:sp>
      <p:pic>
        <p:nvPicPr>
          <p:cNvPr id="5" name="Picture 4" descr="200235995-00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19325" y="1269844"/>
            <a:ext cx="1844183" cy="1844183"/>
          </a:xfrm>
          <a:prstGeom prst="rect">
            <a:avLst/>
          </a:prstGeom>
        </p:spPr>
      </p:pic>
      <p:pic>
        <p:nvPicPr>
          <p:cNvPr id="8" name="Picture 7" descr="AA006219.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39503" y="3799187"/>
            <a:ext cx="1339045" cy="1998520"/>
          </a:xfrm>
          <a:prstGeom prst="rect">
            <a:avLst/>
          </a:prstGeom>
        </p:spPr>
      </p:pic>
      <p:sp>
        <p:nvSpPr>
          <p:cNvPr id="9" name="TextBox 8"/>
          <p:cNvSpPr txBox="1"/>
          <p:nvPr/>
        </p:nvSpPr>
        <p:spPr>
          <a:xfrm>
            <a:off x="10234498" y="6127507"/>
            <a:ext cx="1553671" cy="215444"/>
          </a:xfrm>
          <a:prstGeom prst="rect">
            <a:avLst/>
          </a:prstGeom>
          <a:noFill/>
        </p:spPr>
        <p:txBody>
          <a:bodyPr wrap="square" rtlCol="0">
            <a:spAutoFit/>
          </a:bodyPr>
          <a:lstStyle/>
          <a:p>
            <a:r>
              <a:rPr lang="en-GB" sz="800" dirty="0" smtClean="0"/>
              <a:t>Images: Clip art</a:t>
            </a:r>
            <a:endParaRPr lang="en-GB" sz="800" dirty="0"/>
          </a:p>
        </p:txBody>
      </p:sp>
    </p:spTree>
    <p:extLst>
      <p:ext uri="{BB962C8B-B14F-4D97-AF65-F5344CB8AC3E}">
        <p14:creationId xmlns:p14="http://schemas.microsoft.com/office/powerpoint/2010/main" val="12292109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480" y="110836"/>
            <a:ext cx="8596668" cy="439882"/>
          </a:xfrm>
        </p:spPr>
        <p:txBody>
          <a:bodyPr>
            <a:normAutofit fontScale="90000"/>
          </a:bodyPr>
          <a:lstStyle/>
          <a:p>
            <a:r>
              <a:rPr lang="en-GB" dirty="0" smtClean="0"/>
              <a:t>Objectives</a:t>
            </a:r>
            <a:endParaRPr lang="en-GB" dirty="0"/>
          </a:p>
        </p:txBody>
      </p:sp>
      <p:sp>
        <p:nvSpPr>
          <p:cNvPr id="3" name="Content Placeholder 2"/>
          <p:cNvSpPr>
            <a:spLocks noGrp="1"/>
          </p:cNvSpPr>
          <p:nvPr>
            <p:ph idx="1"/>
          </p:nvPr>
        </p:nvSpPr>
        <p:spPr>
          <a:xfrm>
            <a:off x="156026" y="635000"/>
            <a:ext cx="9835445" cy="6011333"/>
          </a:xfrm>
        </p:spPr>
        <p:txBody>
          <a:bodyPr>
            <a:noAutofit/>
          </a:bodyPr>
          <a:lstStyle/>
          <a:p>
            <a:r>
              <a:rPr lang="en-GB" sz="2000" dirty="0"/>
              <a:t>The overall objective of GEE is</a:t>
            </a:r>
            <a:r>
              <a:rPr lang="en-GB" sz="2000" dirty="0" smtClean="0"/>
              <a:t>: </a:t>
            </a:r>
            <a:r>
              <a:rPr lang="en-GB" sz="2000" dirty="0"/>
              <a:t>‘to improve the key competencies and skills of young people to take an active role in building the green economy and strengthen cooperation between school and the world of work</a:t>
            </a:r>
            <a:r>
              <a:rPr lang="en-GB" sz="2000" dirty="0" smtClean="0"/>
              <a:t>.’</a:t>
            </a:r>
            <a:endParaRPr lang="en-GB" sz="2000" dirty="0"/>
          </a:p>
          <a:p>
            <a:r>
              <a:rPr lang="en-GB" sz="2000" dirty="0"/>
              <a:t>We will achieve this through linked specific objectives and outcomes</a:t>
            </a:r>
            <a:r>
              <a:rPr lang="en-GB" sz="2000" dirty="0" smtClean="0"/>
              <a:t>.</a:t>
            </a:r>
            <a:endParaRPr lang="en-GB" sz="2000" dirty="0"/>
          </a:p>
          <a:p>
            <a:r>
              <a:rPr lang="en-GB" sz="2000" b="1" dirty="0"/>
              <a:t>SPECIFIC OBJECTIVE </a:t>
            </a:r>
            <a:r>
              <a:rPr lang="en-GB" sz="2000" b="1" dirty="0" smtClean="0"/>
              <a:t>1:  </a:t>
            </a:r>
            <a:r>
              <a:rPr lang="en-GB" sz="2000" dirty="0" smtClean="0"/>
              <a:t>Improve </a:t>
            </a:r>
            <a:r>
              <a:rPr lang="en-GB" sz="2000" dirty="0"/>
              <a:t>the capacity of schools to connect learning with the world of work within the context of building a green economy</a:t>
            </a:r>
            <a:r>
              <a:rPr lang="en-GB" sz="2000" dirty="0" smtClean="0"/>
              <a:t>.</a:t>
            </a:r>
            <a:endParaRPr lang="en-GB" sz="2000" dirty="0"/>
          </a:p>
          <a:p>
            <a:r>
              <a:rPr lang="en-GB" sz="2000" b="1" dirty="0" smtClean="0"/>
              <a:t>SPECIFIC </a:t>
            </a:r>
            <a:r>
              <a:rPr lang="en-GB" sz="2000" b="1" dirty="0"/>
              <a:t>OBJECTIVE </a:t>
            </a:r>
            <a:r>
              <a:rPr lang="en-GB" sz="2000" b="1" dirty="0" smtClean="0"/>
              <a:t>2:  </a:t>
            </a:r>
            <a:r>
              <a:rPr lang="en-GB" sz="2000" dirty="0" smtClean="0"/>
              <a:t>Provide </a:t>
            </a:r>
            <a:r>
              <a:rPr lang="en-GB" sz="2000" dirty="0"/>
              <a:t>pupils with a range of meaningful real-world experiences linking the classroom with business and entrepreneurship</a:t>
            </a:r>
            <a:r>
              <a:rPr lang="en-GB" sz="2000" dirty="0" smtClean="0"/>
              <a:t>.</a:t>
            </a:r>
            <a:endParaRPr lang="en-GB" sz="2000" dirty="0"/>
          </a:p>
          <a:p>
            <a:r>
              <a:rPr lang="en-GB" sz="2000" b="1" dirty="0" smtClean="0"/>
              <a:t>SPECIFIC </a:t>
            </a:r>
            <a:r>
              <a:rPr lang="en-GB" sz="2000" b="1" dirty="0"/>
              <a:t>OBJECTIVE </a:t>
            </a:r>
            <a:r>
              <a:rPr lang="en-GB" sz="2000" b="1" dirty="0" smtClean="0"/>
              <a:t>3:  </a:t>
            </a:r>
            <a:r>
              <a:rPr lang="en-GB" sz="2000" dirty="0" smtClean="0"/>
              <a:t>Develop </a:t>
            </a:r>
            <a:r>
              <a:rPr lang="en-GB" sz="2000" dirty="0"/>
              <a:t>the skills and competencies of pupils to rethink business models in-line with the need to build a green economy</a:t>
            </a:r>
            <a:r>
              <a:rPr lang="en-GB" sz="2000" dirty="0" smtClean="0"/>
              <a:t>.</a:t>
            </a:r>
            <a:endParaRPr lang="en-GB" sz="2000" dirty="0"/>
          </a:p>
          <a:p>
            <a:r>
              <a:rPr lang="en-GB" sz="2000" b="1" dirty="0" smtClean="0"/>
              <a:t>SPECIFIC </a:t>
            </a:r>
            <a:r>
              <a:rPr lang="en-GB" sz="2000" b="1" dirty="0"/>
              <a:t>OBJECTIVE </a:t>
            </a:r>
            <a:r>
              <a:rPr lang="en-GB" sz="2000" b="1" dirty="0" smtClean="0"/>
              <a:t>4:  </a:t>
            </a:r>
            <a:r>
              <a:rPr lang="en-GB" sz="2000" dirty="0" smtClean="0"/>
              <a:t>Enhance </a:t>
            </a:r>
            <a:r>
              <a:rPr lang="en-GB" sz="2000" dirty="0"/>
              <a:t>the ability of teachers to teach entrepreneurship</a:t>
            </a:r>
            <a:r>
              <a:rPr lang="en-GB" sz="2000" dirty="0" smtClean="0"/>
              <a:t>.</a:t>
            </a:r>
            <a:endParaRPr lang="en-GB" sz="2000" dirty="0"/>
          </a:p>
          <a:p>
            <a:r>
              <a:rPr lang="en-GB" sz="2000" b="1" dirty="0" smtClean="0"/>
              <a:t>SPECIFC </a:t>
            </a:r>
            <a:r>
              <a:rPr lang="en-GB" sz="2000" b="1" dirty="0"/>
              <a:t>OBJECTIVE </a:t>
            </a:r>
            <a:r>
              <a:rPr lang="en-GB" sz="2000" b="1" dirty="0" smtClean="0"/>
              <a:t>5:  </a:t>
            </a:r>
            <a:r>
              <a:rPr lang="en-GB" sz="2000" dirty="0" smtClean="0"/>
              <a:t>Increase </a:t>
            </a:r>
            <a:r>
              <a:rPr lang="en-GB" sz="2000" dirty="0"/>
              <a:t>the sharing of educational resources for </a:t>
            </a:r>
            <a:r>
              <a:rPr lang="en-GB" sz="2000" dirty="0" smtClean="0"/>
              <a:t>schools </a:t>
            </a:r>
            <a:r>
              <a:rPr lang="en-GB" sz="2000" dirty="0"/>
              <a:t>across Europe</a:t>
            </a:r>
            <a:r>
              <a:rPr lang="en-GB" sz="2000" dirty="0" smtClean="0"/>
              <a:t>.</a:t>
            </a:r>
            <a:endParaRPr lang="en-GB" sz="2000" dirty="0"/>
          </a:p>
          <a:p>
            <a:r>
              <a:rPr lang="en-GB" sz="2000" b="1" dirty="0" smtClean="0"/>
              <a:t>SPECIFC </a:t>
            </a:r>
            <a:r>
              <a:rPr lang="en-GB" sz="2000" b="1" dirty="0"/>
              <a:t>OBJECTIVE </a:t>
            </a:r>
            <a:r>
              <a:rPr lang="en-GB" sz="2000" b="1" dirty="0" smtClean="0"/>
              <a:t>6:  </a:t>
            </a:r>
            <a:r>
              <a:rPr lang="en-GB" sz="2000" dirty="0" smtClean="0"/>
              <a:t>Share </a:t>
            </a:r>
            <a:r>
              <a:rPr lang="en-GB" sz="2000" dirty="0"/>
              <a:t>and enhance good practice in integrating sustainable development into business thinking.</a:t>
            </a:r>
          </a:p>
        </p:txBody>
      </p:sp>
      <p:pic>
        <p:nvPicPr>
          <p:cNvPr id="5" name="Picture 4" descr="ls01278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14746" y="901205"/>
            <a:ext cx="2170713" cy="1575038"/>
          </a:xfrm>
          <a:prstGeom prst="rect">
            <a:avLst/>
          </a:prstGeom>
        </p:spPr>
      </p:pic>
      <p:pic>
        <p:nvPicPr>
          <p:cNvPr id="6" name="Picture 5" descr="aa044539.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19888" y="3159076"/>
            <a:ext cx="1859280" cy="3121152"/>
          </a:xfrm>
          <a:prstGeom prst="rect">
            <a:avLst/>
          </a:prstGeom>
        </p:spPr>
      </p:pic>
      <p:sp>
        <p:nvSpPr>
          <p:cNvPr id="9" name="TextBox 8"/>
          <p:cNvSpPr txBox="1"/>
          <p:nvPr/>
        </p:nvSpPr>
        <p:spPr>
          <a:xfrm>
            <a:off x="10281534" y="6394065"/>
            <a:ext cx="1553671" cy="215444"/>
          </a:xfrm>
          <a:prstGeom prst="rect">
            <a:avLst/>
          </a:prstGeom>
          <a:noFill/>
        </p:spPr>
        <p:txBody>
          <a:bodyPr wrap="square" rtlCol="0">
            <a:spAutoFit/>
          </a:bodyPr>
          <a:lstStyle/>
          <a:p>
            <a:r>
              <a:rPr lang="en-GB" sz="800" dirty="0" smtClean="0"/>
              <a:t>Images: Clip art</a:t>
            </a:r>
            <a:endParaRPr lang="en-GB" sz="800" dirty="0"/>
          </a:p>
        </p:txBody>
      </p:sp>
    </p:spTree>
    <p:extLst>
      <p:ext uri="{BB962C8B-B14F-4D97-AF65-F5344CB8AC3E}">
        <p14:creationId xmlns:p14="http://schemas.microsoft.com/office/powerpoint/2010/main" val="42730114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185" y="1851013"/>
            <a:ext cx="8596668" cy="1826581"/>
          </a:xfrm>
        </p:spPr>
        <p:txBody>
          <a:bodyPr>
            <a:normAutofit/>
          </a:bodyPr>
          <a:lstStyle/>
          <a:p>
            <a:pPr algn="ctr"/>
            <a:r>
              <a:rPr lang="en-GB" dirty="0"/>
              <a:t>GEE </a:t>
            </a:r>
            <a:r>
              <a:rPr lang="en-GB" dirty="0" smtClean="0"/>
              <a:t>thinking</a:t>
            </a:r>
            <a:r>
              <a:rPr lang="en-GB" dirty="0"/>
              <a:t/>
            </a:r>
            <a:br>
              <a:rPr lang="en-GB" dirty="0"/>
            </a:br>
            <a:endParaRPr lang="en-GB" dirty="0"/>
          </a:p>
        </p:txBody>
      </p:sp>
    </p:spTree>
    <p:extLst>
      <p:ext uri="{BB962C8B-B14F-4D97-AF65-F5344CB8AC3E}">
        <p14:creationId xmlns:p14="http://schemas.microsoft.com/office/powerpoint/2010/main" val="209222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Facet</Template>
  <TotalTime>1470</TotalTime>
  <Words>4375</Words>
  <Application>Microsoft Macintosh PowerPoint</Application>
  <PresentationFormat>Custom</PresentationFormat>
  <Paragraphs>326</Paragraphs>
  <Slides>43</Slides>
  <Notes>15</Notes>
  <HiddenSlides>0</HiddenSlides>
  <MMClips>0</MMClips>
  <ScaleCrop>false</ScaleCrop>
  <HeadingPairs>
    <vt:vector size="6" baseType="variant">
      <vt:variant>
        <vt:lpstr>Theme</vt:lpstr>
      </vt:variant>
      <vt:variant>
        <vt:i4>1</vt:i4>
      </vt:variant>
      <vt:variant>
        <vt:lpstr>Links</vt:lpstr>
      </vt:variant>
      <vt:variant>
        <vt:i4>2</vt:i4>
      </vt:variant>
      <vt:variant>
        <vt:lpstr>Slide Titles</vt:lpstr>
      </vt:variant>
      <vt:variant>
        <vt:i4>43</vt:i4>
      </vt:variant>
    </vt:vector>
  </HeadingPairs>
  <TitlesOfParts>
    <vt:vector size="46" baseType="lpstr">
      <vt:lpstr>Facet</vt:lpstr>
      <vt:lpstr>\\localhost\Volumes\NO NAME\2016 EU Green Entrepreneurs\4 Project work\Output 4_Teacher Support and Training\Teacher training June 2017\NO NAME:2016 EU Green Entrepreneurs:4 Project work:Output 1_Research GEE Approach and Pedagogy:GEE pedagogy and framework FINAL.docx!OLE_LINK5</vt:lpstr>
      <vt:lpstr>\\localhost\Volumes\NO NAME\2016 EU Green Entrepreneurs\4 Project work\Output 4_Teacher Support and Training\Teacher training June 2017\NO NAME:2016 EU Green Entrepreneurs:4 Project work:Output 1_Research GEE Approach and Pedagogy:GEE pedagogy and framework FINAL.docx!OLE_LINK6</vt:lpstr>
      <vt:lpstr>Green Entrepreneurs Europe (GEE)</vt:lpstr>
      <vt:lpstr>Welcome!</vt:lpstr>
      <vt:lpstr>PowerPoint Presentation</vt:lpstr>
      <vt:lpstr>How is the project relevant to schools?</vt:lpstr>
      <vt:lpstr>Why is green entrepreneurship relevant/ important?</vt:lpstr>
      <vt:lpstr>GEE project: background, priorities and objectives </vt:lpstr>
      <vt:lpstr>Green Entrepreneurs Europe</vt:lpstr>
      <vt:lpstr>Objectives</vt:lpstr>
      <vt:lpstr>GEE thinking </vt:lpstr>
      <vt:lpstr>PowerPoint Presentation</vt:lpstr>
      <vt:lpstr>What is an entrepreneur?  1) On a post-it, or whatever you have to hand, jot down a quick definition of what you think an entrepreneur is. Can you name any?  2) Now write down the skills you think an entrepreneur needs.  </vt:lpstr>
      <vt:lpstr>PowerPoint Presentation</vt:lpstr>
      <vt:lpstr>The circular economy</vt:lpstr>
      <vt:lpstr>GEE will give students opportunities to</vt:lpstr>
      <vt:lpstr>Multiple benefits</vt:lpstr>
      <vt:lpstr>GEE pedagogy </vt:lpstr>
      <vt:lpstr>GEE pedagogy and values</vt:lpstr>
      <vt:lpstr>GEE pedagogy</vt:lpstr>
      <vt:lpstr>GEE pedagogy</vt:lpstr>
      <vt:lpstr>Inspiring companies</vt:lpstr>
      <vt:lpstr>GEE learning pack  A brief outline of each stage of the learning pack. For more detail, see the website: www.geelearning.eu </vt:lpstr>
      <vt:lpstr>The learning pack</vt:lpstr>
      <vt:lpstr>Module 1 What might change? (Introductory module) Location: school       1 -2 lessons required</vt:lpstr>
      <vt:lpstr>Outcome from introductory module</vt:lpstr>
      <vt:lpstr>Module 2 Lessons from nature Location: varies depending on module chosen   1 school day required.</vt:lpstr>
      <vt:lpstr>Outcome from lessons from nature module</vt:lpstr>
      <vt:lpstr>Lessons from nature</vt:lpstr>
      <vt:lpstr>Module 3 Changing perspectives Location: school &amp; CHC venue       1 – 2 lessons + homework</vt:lpstr>
      <vt:lpstr>PowerPoint Presentation</vt:lpstr>
      <vt:lpstr>Module 4  Entrepreneurial thinking  Location: school 2 lessons + homework</vt:lpstr>
      <vt:lpstr>PowerPoint Presentation</vt:lpstr>
      <vt:lpstr>PowerPoint Presentation</vt:lpstr>
      <vt:lpstr>PowerPoint Presentation</vt:lpstr>
      <vt:lpstr>Assessment and European Quality Framework </vt:lpstr>
      <vt:lpstr>Assessment and EQF</vt:lpstr>
      <vt:lpstr>PowerPoint Presentation</vt:lpstr>
      <vt:lpstr>GEE website</vt:lpstr>
      <vt:lpstr>Website</vt:lpstr>
      <vt:lpstr>Further reading and useful links </vt:lpstr>
      <vt:lpstr>Further reading: websites, see page 41 for videos</vt:lpstr>
      <vt:lpstr>PowerPoint Presentation</vt:lpstr>
      <vt:lpstr>Further reading: videos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Entrepeneurs Europe (GEE)</dc:title>
  <dc:creator>Yanika Hennig</dc:creator>
  <cp:lastModifiedBy>User</cp:lastModifiedBy>
  <cp:revision>152</cp:revision>
  <dcterms:created xsi:type="dcterms:W3CDTF">2017-05-30T13:12:48Z</dcterms:created>
  <dcterms:modified xsi:type="dcterms:W3CDTF">2018-09-30T16:00:44Z</dcterms:modified>
</cp:coreProperties>
</file>